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6" r:id="rId4"/>
    <p:sldId id="259" r:id="rId6"/>
    <p:sldId id="268" r:id="rId7"/>
    <p:sldId id="265" r:id="rId8"/>
    <p:sldId id="294" r:id="rId9"/>
    <p:sldId id="263" r:id="rId10"/>
    <p:sldId id="293" r:id="rId11"/>
    <p:sldId id="295" r:id="rId12"/>
    <p:sldId id="297" r:id="rId13"/>
    <p:sldId id="296" r:id="rId14"/>
    <p:sldId id="298" r:id="rId15"/>
    <p:sldId id="299" r:id="rId16"/>
    <p:sldId id="300" r:id="rId17"/>
    <p:sldId id="301" r:id="rId18"/>
    <p:sldId id="287" r:id="rId19"/>
  </p:sldIdLst>
  <p:sldSz cx="12190095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747" userDrawn="1">
          <p15:clr>
            <a:srgbClr val="A4A3A4"/>
          </p15:clr>
        </p15:guide>
        <p15:guide id="2" pos="390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6092"/>
    <a:srgbClr val="4274B0"/>
    <a:srgbClr val="00A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12" autoAdjust="0"/>
    <p:restoredTop sz="96314" autoAdjust="0"/>
  </p:normalViewPr>
  <p:slideViewPr>
    <p:cSldViewPr showGuides="1">
      <p:cViewPr varScale="1">
        <p:scale>
          <a:sx n="110" d="100"/>
          <a:sy n="110" d="100"/>
        </p:scale>
        <p:origin x="-570" y="-84"/>
      </p:cViewPr>
      <p:guideLst>
        <p:guide orient="horz" pos="2747"/>
        <p:guide pos="390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B5994CD-D03A-4101-9E89-56D6B0A8209F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50C85C-E9D3-4231-B599-154D482DB76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1ppt.com/xiazai/" TargetMode="Externa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8049" y="274639"/>
            <a:ext cx="2742843" cy="5851525"/>
          </a:xfrm>
          <a:prstGeom prst="rect">
            <a:avLst/>
          </a:prstGeo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521" y="274639"/>
            <a:ext cx="8025355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/>
          <a:lstStyle/>
          <a:p>
            <a:fld id="{2E3AAC11-D570-4EA9-AFC0-30FB72BA45EB}" type="datetimeFigureOut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/>
          <a:lstStyle/>
          <a:p>
            <a:fld id="{55ECCFAA-F4FB-487C-9F1E-C8836D0C3DC9}" type="slidenum">
              <a:rPr lang="zh-CN" altLang="en-US" smtClean="0">
                <a:solidFill>
                  <a:prstClr val="black"/>
                </a:solidFill>
              </a:rPr>
            </a:fld>
            <a:endParaRPr lang="zh-CN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521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6793" y="1600201"/>
            <a:ext cx="538409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  <p:sp>
        <p:nvSpPr>
          <p:cNvPr id="11" name="TextBox 10"/>
          <p:cNvSpPr txBox="1"/>
          <p:nvPr userDrawn="1"/>
        </p:nvSpPr>
        <p:spPr>
          <a:xfrm>
            <a:off x="1907704" y="6453336"/>
            <a:ext cx="1224136" cy="118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sz="1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PPT</a:t>
            </a:r>
            <a:r>
              <a:rPr lang="zh-CN" altLang="en-US" sz="1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  <a:hlinkClick r:id="rId2"/>
              </a:rPr>
              <a:t>下载</a:t>
            </a:r>
            <a:r>
              <a:rPr lang="zh-CN" altLang="en-US" sz="100" dirty="0" smtClean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100" dirty="0">
                <a:solidFill>
                  <a:prstClr val="black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http://www.1ppt.com/xiazai/</a:t>
            </a:r>
            <a:endParaRPr lang="en-US" altLang="zh-CN" sz="100" dirty="0" smtClean="0">
              <a:solidFill>
                <a:prstClr val="black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4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627FC-A123-415B-B8B5-C5B726A8BFB1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DFC277-0F5F-4CFE-A345-BA92287D492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0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1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3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3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1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15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7.xml"/><Relationship Id="rId3" Type="http://schemas.openxmlformats.org/officeDocument/2006/relationships/hyperlink" Target="Microsoft%20Edge.lnk" TargetMode="Externa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8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9.xml"/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2.jpe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矩形 38"/>
          <p:cNvSpPr/>
          <p:nvPr/>
        </p:nvSpPr>
        <p:spPr>
          <a:xfrm>
            <a:off x="0" y="1938655"/>
            <a:ext cx="12167235" cy="2391410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标题 4"/>
          <p:cNvSpPr txBox="1"/>
          <p:nvPr/>
        </p:nvSpPr>
        <p:spPr>
          <a:xfrm>
            <a:off x="2592388" y="3093085"/>
            <a:ext cx="6982460" cy="114744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1" algn="ctr"/>
            <a:r>
              <a:rPr lang="zh-CN" altLang="en-US" sz="3200" b="1" dirty="0" smtClean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第</a:t>
            </a:r>
            <a:r>
              <a:rPr lang="en-US" altLang="zh-CN" sz="3200" b="1" dirty="0" smtClean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2</a:t>
            </a:r>
            <a:r>
              <a:rPr lang="zh-CN" altLang="en-US" sz="3200" b="1" dirty="0" smtClean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节</a:t>
            </a:r>
            <a:r>
              <a:rPr lang="en-US" altLang="zh-CN" sz="3200" b="1" dirty="0" smtClean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 </a:t>
            </a:r>
            <a:r>
              <a:rPr lang="zh-CN" altLang="en-US" sz="3200" b="1" dirty="0" smtClean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离子反应（</a:t>
            </a:r>
            <a:r>
              <a:rPr lang="zh-CN" altLang="en-US" sz="3200" b="1" dirty="0" smtClean="0"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华文楷体" panose="02010600040101010101" pitchFamily="2" charset="-122"/>
                <a:ea typeface="华文楷体" panose="02010600040101010101" pitchFamily="2" charset="-122"/>
                <a:sym typeface="+mn-ea"/>
              </a:rPr>
              <a:t>第二课时）</a:t>
            </a:r>
            <a:endParaRPr lang="zh-CN" altLang="en-US" sz="3200" b="1" dirty="0" smtClean="0"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华文楷体" panose="02010600040101010101" pitchFamily="2" charset="-122"/>
              <a:ea typeface="华文楷体" panose="02010600040101010101" pitchFamily="2" charset="-122"/>
              <a:sym typeface="+mn-ea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2361054" y="2258397"/>
            <a:ext cx="7445127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5400" b="1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charset="0"/>
                <a:ea typeface="微软雅黑" panose="020B0503020204020204" pitchFamily="34" charset="-122"/>
                <a:sym typeface="+mn-ea"/>
              </a:rPr>
              <a:t>第一</a:t>
            </a:r>
            <a:r>
              <a:rPr lang="zh-CN" altLang="zh-CN" sz="5400" b="1" dirty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charset="0"/>
                <a:ea typeface="微软雅黑" panose="020B0503020204020204" pitchFamily="34" charset="-122"/>
                <a:sym typeface="+mn-ea"/>
              </a:rPr>
              <a:t>章　物质及其</a:t>
            </a:r>
            <a:r>
              <a:rPr lang="zh-CN" altLang="zh-CN" sz="5400" b="1" dirty="0" smtClean="0"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lgerian" panose="04020705040A02060702" charset="0"/>
                <a:ea typeface="微软雅黑" panose="020B0503020204020204" pitchFamily="34" charset="-122"/>
                <a:sym typeface="+mn-ea"/>
              </a:rPr>
              <a:t>变化</a:t>
            </a:r>
            <a:endParaRPr lang="en-US" altLang="zh-CN" sz="5400" b="1" dirty="0" smtClean="0"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lgerian" panose="04020705040A02060702" charset="0"/>
              <a:ea typeface="微软雅黑" panose="020B0503020204020204" pitchFamily="34" charset="-122"/>
            </a:endParaRPr>
          </a:p>
        </p:txBody>
      </p:sp>
      <p:sp>
        <p:nvSpPr>
          <p:cNvPr id="44" name="矩形 43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95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 bldLvl="0" animBg="1"/>
      <p:bldP spid="40" grpId="0"/>
      <p:bldP spid="4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3556923" y="2758500"/>
            <a:ext cx="5753100" cy="1168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如：铁与稀盐酸反应</a:t>
            </a:r>
            <a:endParaRPr 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2Fe+6H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==2Fe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+3H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↑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grpSp>
        <p:nvGrpSpPr>
          <p:cNvPr id="10" name="Group 2"/>
          <p:cNvGrpSpPr/>
          <p:nvPr/>
        </p:nvGrpSpPr>
        <p:grpSpPr bwMode="auto">
          <a:xfrm>
            <a:off x="8072438" y="5487988"/>
            <a:ext cx="466725" cy="323850"/>
            <a:chOff x="0" y="0"/>
            <a:chExt cx="454" cy="363"/>
          </a:xfrm>
        </p:grpSpPr>
        <p:sp>
          <p:nvSpPr>
            <p:cNvPr id="11" name="Line 3"/>
            <p:cNvSpPr>
              <a:spLocks noChangeShapeType="1"/>
            </p:cNvSpPr>
            <p:nvPr/>
          </p:nvSpPr>
          <p:spPr bwMode="auto">
            <a:xfrm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2" name="Line 4"/>
            <p:cNvSpPr>
              <a:spLocks noChangeShapeType="1"/>
            </p:cNvSpPr>
            <p:nvPr/>
          </p:nvSpPr>
          <p:spPr bwMode="auto">
            <a:xfrm flipH="1"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grpSp>
        <p:nvGrpSpPr>
          <p:cNvPr id="13" name="Group 5"/>
          <p:cNvGrpSpPr/>
          <p:nvPr/>
        </p:nvGrpSpPr>
        <p:grpSpPr bwMode="auto">
          <a:xfrm>
            <a:off x="8110538" y="3460750"/>
            <a:ext cx="454025" cy="425450"/>
            <a:chOff x="0" y="0"/>
            <a:chExt cx="454" cy="363"/>
          </a:xfrm>
        </p:grpSpPr>
        <p:sp>
          <p:nvSpPr>
            <p:cNvPr id="14" name="Line 6"/>
            <p:cNvSpPr>
              <a:spLocks noChangeShapeType="1"/>
            </p:cNvSpPr>
            <p:nvPr/>
          </p:nvSpPr>
          <p:spPr bwMode="auto">
            <a:xfrm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7"/>
            <p:cNvSpPr>
              <a:spLocks noChangeShapeType="1"/>
            </p:cNvSpPr>
            <p:nvPr/>
          </p:nvSpPr>
          <p:spPr bwMode="auto">
            <a:xfrm flipH="1"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16" name="Text Box 8"/>
          <p:cNvSpPr txBox="1">
            <a:spLocks noChangeArrowheads="1"/>
          </p:cNvSpPr>
          <p:nvPr/>
        </p:nvSpPr>
        <p:spPr bwMode="auto">
          <a:xfrm>
            <a:off x="1346244" y="1546543"/>
            <a:ext cx="4900612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1.</a:t>
            </a:r>
            <a:r>
              <a:rPr 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离子方程式正误判断</a:t>
            </a:r>
            <a:r>
              <a:rPr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依据</a:t>
            </a:r>
            <a:endParaRPr lang="zh-CN" altLang="en-US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7" name="Text Box 9"/>
          <p:cNvSpPr txBox="1">
            <a:spLocks noChangeArrowheads="1"/>
          </p:cNvSpPr>
          <p:nvPr/>
        </p:nvSpPr>
        <p:spPr bwMode="auto">
          <a:xfrm>
            <a:off x="1284547" y="2164860"/>
            <a:ext cx="712946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(1)</a:t>
            </a:r>
            <a:r>
              <a:rPr kumimoji="1" 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以客观事实为依据</a:t>
            </a:r>
            <a:endParaRPr kumimoji="1" 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270001" y="3882766"/>
            <a:ext cx="6840537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(2)</a:t>
            </a:r>
            <a:r>
              <a:rPr kumimoji="1" 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以质量守恒为依据</a:t>
            </a:r>
            <a:endParaRPr kumimoji="1" 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9" name="Text Box 12"/>
          <p:cNvSpPr txBox="1">
            <a:spLocks noChangeArrowheads="1"/>
          </p:cNvSpPr>
          <p:nvPr/>
        </p:nvSpPr>
        <p:spPr bwMode="auto">
          <a:xfrm>
            <a:off x="3319463" y="4718050"/>
            <a:ext cx="4494212" cy="11684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如：铝与稀盐酸反应</a:t>
            </a:r>
            <a:endParaRPr 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Al+3H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== Al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↑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学与练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utoUpdateAnimBg="0"/>
      <p:bldP spid="18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9" name="Group 3"/>
          <p:cNvGrpSpPr/>
          <p:nvPr/>
        </p:nvGrpSpPr>
        <p:grpSpPr bwMode="auto">
          <a:xfrm>
            <a:off x="7604124" y="5004276"/>
            <a:ext cx="315913" cy="239713"/>
            <a:chOff x="0" y="0"/>
            <a:chExt cx="454" cy="363"/>
          </a:xfrm>
        </p:grpSpPr>
        <p:sp>
          <p:nvSpPr>
            <p:cNvPr id="21519" name="Line 4"/>
            <p:cNvSpPr>
              <a:spLocks noChangeShapeType="1"/>
            </p:cNvSpPr>
            <p:nvPr/>
          </p:nvSpPr>
          <p:spPr bwMode="auto">
            <a:xfrm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20" name="Line 5"/>
            <p:cNvSpPr>
              <a:spLocks noChangeShapeType="1"/>
            </p:cNvSpPr>
            <p:nvPr/>
          </p:nvSpPr>
          <p:spPr bwMode="auto">
            <a:xfrm flipH="1"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0" name="Group 6"/>
          <p:cNvGrpSpPr/>
          <p:nvPr/>
        </p:nvGrpSpPr>
        <p:grpSpPr bwMode="auto">
          <a:xfrm>
            <a:off x="5891530" y="2708806"/>
            <a:ext cx="303213" cy="285750"/>
            <a:chOff x="0" y="0"/>
            <a:chExt cx="454" cy="363"/>
          </a:xfrm>
        </p:grpSpPr>
        <p:sp>
          <p:nvSpPr>
            <p:cNvPr id="21517" name="Line 7"/>
            <p:cNvSpPr>
              <a:spLocks noChangeShapeType="1"/>
            </p:cNvSpPr>
            <p:nvPr/>
          </p:nvSpPr>
          <p:spPr bwMode="auto">
            <a:xfrm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1518" name="Line 8"/>
            <p:cNvSpPr>
              <a:spLocks noChangeShapeType="1"/>
            </p:cNvSpPr>
            <p:nvPr/>
          </p:nvSpPr>
          <p:spPr bwMode="auto">
            <a:xfrm flipH="1"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21508" name="Text Box 9"/>
          <p:cNvSpPr txBox="1">
            <a:spLocks noChangeArrowheads="1"/>
          </p:cNvSpPr>
          <p:nvPr/>
        </p:nvSpPr>
        <p:spPr bwMode="auto">
          <a:xfrm>
            <a:off x="2146935" y="1412716"/>
            <a:ext cx="6840538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(3)</a:t>
            </a:r>
            <a:r>
              <a:rPr kumimoji="1" 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以电荷守恒为依据</a:t>
            </a:r>
            <a:endParaRPr kumimoji="1" 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21509" name="Text Box 10"/>
          <p:cNvSpPr txBox="1">
            <a:spLocks noChangeArrowheads="1"/>
          </p:cNvSpPr>
          <p:nvPr/>
        </p:nvSpPr>
        <p:spPr bwMode="auto">
          <a:xfrm>
            <a:off x="2002473" y="2061117"/>
            <a:ext cx="7815262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如：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氯化铁溶液与铁反应：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2Fe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+Fe == 3Fe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endParaRPr lang="en-US" altLang="zh-CN" sz="2800" b="1" baseline="30000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21510" name="Text Box 11"/>
          <p:cNvSpPr txBox="1">
            <a:spLocks noChangeArrowheads="1"/>
          </p:cNvSpPr>
          <p:nvPr/>
        </p:nvSpPr>
        <p:spPr bwMode="auto">
          <a:xfrm>
            <a:off x="2782267" y="2637407"/>
            <a:ext cx="2716357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Fe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+Fe ==2Fe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372" name="Text Box 12"/>
          <p:cNvSpPr txBox="1">
            <a:spLocks noChangeArrowheads="1"/>
          </p:cNvSpPr>
          <p:nvPr/>
        </p:nvSpPr>
        <p:spPr bwMode="auto">
          <a:xfrm>
            <a:off x="2145665" y="3563303"/>
            <a:ext cx="6840538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kumimoji="1"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(4)</a:t>
            </a:r>
            <a:r>
              <a:rPr kumimoji="1" 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以物质的实际状态为依据</a:t>
            </a:r>
            <a:endParaRPr kumimoji="1" lang="zh-CN" sz="2800" b="1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373" name="Text Box 13"/>
          <p:cNvSpPr txBox="1">
            <a:spLocks noChangeArrowheads="1"/>
          </p:cNvSpPr>
          <p:nvPr/>
        </p:nvSpPr>
        <p:spPr bwMode="auto">
          <a:xfrm>
            <a:off x="2278150" y="4213253"/>
            <a:ext cx="6840538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zh-CN" sz="2800" b="1" dirty="0">
                <a:latin typeface="Times New Roman" panose="02020603050405020304" charset="0"/>
                <a:ea typeface="微软雅黑" panose="020B0503020204020204" pitchFamily="34" charset="-122"/>
              </a:rPr>
              <a:t>如：碳酸钡和稀硝酸反应</a:t>
            </a:r>
            <a:endParaRPr lang="zh-CN" sz="2800" b="1" dirty="0">
              <a:latin typeface="Times New Roman" panose="02020603050405020304" charset="0"/>
              <a:ea typeface="微软雅黑" panose="020B0503020204020204" pitchFamily="34" charset="-122"/>
            </a:endParaRPr>
          </a:p>
        </p:txBody>
      </p:sp>
      <p:sp>
        <p:nvSpPr>
          <p:cNvPr id="143374" name="Text Box 14"/>
          <p:cNvSpPr txBox="1">
            <a:spLocks noChangeArrowheads="1"/>
          </p:cNvSpPr>
          <p:nvPr/>
        </p:nvSpPr>
        <p:spPr bwMode="auto">
          <a:xfrm>
            <a:off x="2841950" y="4863148"/>
            <a:ext cx="450215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 H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O+CO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↑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375" name="Text Box 15"/>
          <p:cNvSpPr txBox="1">
            <a:spLocks noChangeArrowheads="1"/>
          </p:cNvSpPr>
          <p:nvPr/>
        </p:nvSpPr>
        <p:spPr bwMode="auto">
          <a:xfrm>
            <a:off x="2808937" y="5512753"/>
            <a:ext cx="5707062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BaCO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 Ba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O+CO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↑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382" name="Freeform 22"/>
          <p:cNvSpPr/>
          <p:nvPr/>
        </p:nvSpPr>
        <p:spPr bwMode="auto">
          <a:xfrm>
            <a:off x="9303934" y="2060958"/>
            <a:ext cx="612775" cy="433387"/>
          </a:xfrm>
          <a:custGeom>
            <a:avLst/>
            <a:gdLst>
              <a:gd name="T0" fmla="*/ 0 w 932"/>
              <a:gd name="T1" fmla="*/ 2147483647 h 732"/>
              <a:gd name="T2" fmla="*/ 2147483647 w 932"/>
              <a:gd name="T3" fmla="*/ 2147483647 h 732"/>
              <a:gd name="T4" fmla="*/ 2147483647 w 932"/>
              <a:gd name="T5" fmla="*/ 0 h 732"/>
              <a:gd name="T6" fmla="*/ 0 60000 65536"/>
              <a:gd name="T7" fmla="*/ 0 60000 65536"/>
              <a:gd name="T8" fmla="*/ 0 60000 65536"/>
              <a:gd name="T9" fmla="*/ 0 w 932"/>
              <a:gd name="T10" fmla="*/ 0 h 732"/>
              <a:gd name="T11" fmla="*/ 932 w 932"/>
              <a:gd name="T12" fmla="*/ 732 h 7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2" h="732">
                <a:moveTo>
                  <a:pt x="0" y="434"/>
                </a:moveTo>
                <a:lnTo>
                  <a:pt x="384" y="732"/>
                </a:lnTo>
                <a:lnTo>
                  <a:pt x="932" y="0"/>
                </a:lnTo>
              </a:path>
            </a:pathLst>
          </a:custGeom>
          <a:noFill/>
          <a:ln w="63500">
            <a:solidFill>
              <a:srgbClr val="376092"/>
            </a:solidFill>
            <a:round/>
          </a:ln>
        </p:spPr>
        <p:txBody>
          <a:bodyPr/>
          <a:p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383" name="Freeform 23"/>
          <p:cNvSpPr/>
          <p:nvPr/>
        </p:nvSpPr>
        <p:spPr bwMode="auto">
          <a:xfrm>
            <a:off x="8111490" y="5517319"/>
            <a:ext cx="612775" cy="433388"/>
          </a:xfrm>
          <a:custGeom>
            <a:avLst/>
            <a:gdLst>
              <a:gd name="T0" fmla="*/ 0 w 932"/>
              <a:gd name="T1" fmla="*/ 2147483647 h 732"/>
              <a:gd name="T2" fmla="*/ 2147483647 w 932"/>
              <a:gd name="T3" fmla="*/ 2147483647 h 732"/>
              <a:gd name="T4" fmla="*/ 2147483647 w 932"/>
              <a:gd name="T5" fmla="*/ 0 h 732"/>
              <a:gd name="T6" fmla="*/ 0 60000 65536"/>
              <a:gd name="T7" fmla="*/ 0 60000 65536"/>
              <a:gd name="T8" fmla="*/ 0 60000 65536"/>
              <a:gd name="T9" fmla="*/ 0 w 932"/>
              <a:gd name="T10" fmla="*/ 0 h 732"/>
              <a:gd name="T11" fmla="*/ 932 w 932"/>
              <a:gd name="T12" fmla="*/ 732 h 7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2" h="732">
                <a:moveTo>
                  <a:pt x="0" y="434"/>
                </a:moveTo>
                <a:lnTo>
                  <a:pt x="384" y="732"/>
                </a:lnTo>
                <a:lnTo>
                  <a:pt x="932" y="0"/>
                </a:lnTo>
              </a:path>
            </a:pathLst>
          </a:custGeom>
          <a:noFill/>
          <a:ln w="63500">
            <a:solidFill>
              <a:srgbClr val="376092"/>
            </a:solidFill>
            <a:round/>
          </a:ln>
        </p:spPr>
        <p:txBody>
          <a:bodyPr/>
          <a:p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学与练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72" grpId="0" autoUpdateAnimBg="0"/>
      <p:bldP spid="143373" grpId="0" autoUpdateAnimBg="0"/>
      <p:bldP spid="143374" grpId="0" autoUpdateAnimBg="0"/>
      <p:bldP spid="143375" grpId="0" autoUpdateAnimBg="0"/>
      <p:bldP spid="143382" grpId="0" bldLvl="0" animBg="1"/>
      <p:bldP spid="143383" grpId="0" bldLvl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学与练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grpSp>
        <p:nvGrpSpPr>
          <p:cNvPr id="9" name="Group 2"/>
          <p:cNvGrpSpPr/>
          <p:nvPr/>
        </p:nvGrpSpPr>
        <p:grpSpPr bwMode="auto">
          <a:xfrm>
            <a:off x="8847138" y="3928053"/>
            <a:ext cx="423862" cy="469900"/>
            <a:chOff x="0" y="0"/>
            <a:chExt cx="454" cy="363"/>
          </a:xfrm>
        </p:grpSpPr>
        <p:sp>
          <p:nvSpPr>
            <p:cNvPr id="22540" name="Line 3"/>
            <p:cNvSpPr>
              <a:spLocks noChangeShapeType="1"/>
            </p:cNvSpPr>
            <p:nvPr/>
          </p:nvSpPr>
          <p:spPr bwMode="auto">
            <a:xfrm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41" name="Line 4"/>
            <p:cNvSpPr>
              <a:spLocks noChangeShapeType="1"/>
            </p:cNvSpPr>
            <p:nvPr/>
          </p:nvSpPr>
          <p:spPr bwMode="auto">
            <a:xfrm flipH="1"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  <p:grpSp>
        <p:nvGrpSpPr>
          <p:cNvPr id="10" name="Group 5"/>
          <p:cNvGrpSpPr/>
          <p:nvPr/>
        </p:nvGrpSpPr>
        <p:grpSpPr bwMode="auto">
          <a:xfrm>
            <a:off x="7648574" y="2985144"/>
            <a:ext cx="423863" cy="469900"/>
            <a:chOff x="0" y="0"/>
            <a:chExt cx="454" cy="363"/>
          </a:xfrm>
        </p:grpSpPr>
        <p:sp>
          <p:nvSpPr>
            <p:cNvPr id="22538" name="Line 6"/>
            <p:cNvSpPr>
              <a:spLocks noChangeShapeType="1"/>
            </p:cNvSpPr>
            <p:nvPr/>
          </p:nvSpPr>
          <p:spPr bwMode="auto">
            <a:xfrm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  <p:sp>
          <p:nvSpPr>
            <p:cNvPr id="22539" name="Line 7"/>
            <p:cNvSpPr>
              <a:spLocks noChangeShapeType="1"/>
            </p:cNvSpPr>
            <p:nvPr/>
          </p:nvSpPr>
          <p:spPr bwMode="auto">
            <a:xfrm flipH="1">
              <a:off x="0" y="0"/>
              <a:ext cx="454" cy="363"/>
            </a:xfrm>
            <a:prstGeom prst="line">
              <a:avLst/>
            </a:prstGeom>
            <a:noFill/>
            <a:ln w="63500">
              <a:solidFill>
                <a:srgbClr val="376092"/>
              </a:solidFill>
              <a:round/>
            </a:ln>
          </p:spPr>
          <p:txBody>
            <a:bodyPr/>
            <a:p>
              <a:endParaRPr lang="zh-CN" altLang="en-US"/>
            </a:p>
          </p:txBody>
        </p:sp>
      </p:grp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251624" y="1228099"/>
            <a:ext cx="4215678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(5)</a:t>
            </a:r>
            <a:r>
              <a:rPr kumimoji="1" 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以物质的组成为依据</a:t>
            </a:r>
            <a:endParaRPr kumimoji="1" 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4393" name="Text Box 9"/>
          <p:cNvSpPr txBox="1">
            <a:spLocks noChangeArrowheads="1"/>
          </p:cNvSpPr>
          <p:nvPr/>
        </p:nvSpPr>
        <p:spPr bwMode="auto">
          <a:xfrm>
            <a:off x="2291556" y="2042149"/>
            <a:ext cx="556895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zh-CN" sz="2800" b="1" dirty="0">
                <a:latin typeface="Times New Roman" panose="02020603050405020304" charset="0"/>
                <a:ea typeface="微软雅黑" panose="020B0503020204020204" pitchFamily="34" charset="-122"/>
              </a:rPr>
              <a:t>如：氢氧化钡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</a:rPr>
              <a:t>溶液</a:t>
            </a:r>
            <a:r>
              <a:rPr lang="zh-CN" sz="2800" b="1" dirty="0">
                <a:latin typeface="Times New Roman" panose="02020603050405020304" charset="0"/>
                <a:ea typeface="微软雅黑" panose="020B0503020204020204" pitchFamily="34" charset="-122"/>
              </a:rPr>
              <a:t>和稀硫酸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</a:rPr>
              <a:t>反应</a:t>
            </a:r>
            <a:endParaRPr lang="zh-CN" sz="2800" b="1" dirty="0">
              <a:latin typeface="Times New Roman" panose="02020603050405020304" charset="0"/>
              <a:ea typeface="微软雅黑" panose="020B0503020204020204" pitchFamily="34" charset="-122"/>
            </a:endParaRPr>
          </a:p>
        </p:txBody>
      </p:sp>
      <p:sp>
        <p:nvSpPr>
          <p:cNvPr id="144394" name="Text Box 10"/>
          <p:cNvSpPr txBox="1">
            <a:spLocks noChangeArrowheads="1"/>
          </p:cNvSpPr>
          <p:nvPr/>
        </p:nvSpPr>
        <p:spPr bwMode="auto">
          <a:xfrm>
            <a:off x="2337926" y="2908953"/>
            <a:ext cx="3657600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Ba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==BaSO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↓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4396" name="Text Box 12"/>
          <p:cNvSpPr txBox="1">
            <a:spLocks noChangeArrowheads="1"/>
          </p:cNvSpPr>
          <p:nvPr/>
        </p:nvSpPr>
        <p:spPr bwMode="auto">
          <a:xfrm>
            <a:off x="2337926" y="3839528"/>
            <a:ext cx="6040437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Ba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+OH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==BaSO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↓+H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4397" name="Text Box 13"/>
          <p:cNvSpPr txBox="1">
            <a:spLocks noChangeArrowheads="1"/>
          </p:cNvSpPr>
          <p:nvPr/>
        </p:nvSpPr>
        <p:spPr bwMode="auto">
          <a:xfrm>
            <a:off x="2373313" y="4770103"/>
            <a:ext cx="661352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Ba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+2OH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+2H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==BaSO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↓+2H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4403" name="Freeform 19"/>
          <p:cNvSpPr/>
          <p:nvPr/>
        </p:nvSpPr>
        <p:spPr bwMode="auto">
          <a:xfrm>
            <a:off x="8847138" y="4677710"/>
            <a:ext cx="563562" cy="614363"/>
          </a:xfrm>
          <a:custGeom>
            <a:avLst/>
            <a:gdLst>
              <a:gd name="T0" fmla="*/ 0 w 932"/>
              <a:gd name="T1" fmla="*/ 2147483647 h 732"/>
              <a:gd name="T2" fmla="*/ 2147483647 w 932"/>
              <a:gd name="T3" fmla="*/ 2147483647 h 732"/>
              <a:gd name="T4" fmla="*/ 2147483647 w 932"/>
              <a:gd name="T5" fmla="*/ 0 h 732"/>
              <a:gd name="T6" fmla="*/ 0 60000 65536"/>
              <a:gd name="T7" fmla="*/ 0 60000 65536"/>
              <a:gd name="T8" fmla="*/ 0 60000 65536"/>
              <a:gd name="T9" fmla="*/ 0 w 932"/>
              <a:gd name="T10" fmla="*/ 0 h 732"/>
              <a:gd name="T11" fmla="*/ 932 w 932"/>
              <a:gd name="T12" fmla="*/ 732 h 732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32" h="732">
                <a:moveTo>
                  <a:pt x="0" y="434"/>
                </a:moveTo>
                <a:lnTo>
                  <a:pt x="384" y="732"/>
                </a:lnTo>
                <a:lnTo>
                  <a:pt x="932" y="0"/>
                </a:lnTo>
              </a:path>
            </a:pathLst>
          </a:custGeom>
          <a:noFill/>
          <a:ln w="63500">
            <a:solidFill>
              <a:srgbClr val="376092"/>
            </a:solidFill>
            <a:round/>
          </a:ln>
        </p:spPr>
        <p:txBody>
          <a:bodyPr/>
          <a:p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144392" grpId="0" autoUpdateAnimBg="0"/>
      <p:bldP spid="144393" grpId="0" autoUpdateAnimBg="0"/>
      <p:bldP spid="144394" grpId="0" autoUpdateAnimBg="0"/>
      <p:bldP spid="144396" grpId="0" autoUpdateAnimBg="0"/>
      <p:bldP spid="144397" grpId="0" autoUpdateAnimBg="0"/>
      <p:bldP spid="144403" grpId="0" bldLvl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故事解读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697355" y="1562735"/>
            <a:ext cx="8745855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l">
              <a:lnSpc>
                <a:spcPct val="150000"/>
              </a:lnSpc>
            </a:pPr>
            <a:r>
              <a:rPr kumimoji="1"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误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喝了泉水</a:t>
            </a:r>
            <a:r>
              <a:rPr kumimoji="1"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的士兵个个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说不出话来。原因是什么呢？是因为士兵喝的水中含有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CuSO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，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造成了重金属中毒。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0" name="Text Box 11"/>
          <p:cNvSpPr txBox="1">
            <a:spLocks noChangeArrowheads="1"/>
          </p:cNvSpPr>
          <p:nvPr/>
        </p:nvSpPr>
        <p:spPr bwMode="auto">
          <a:xfrm>
            <a:off x="1663700" y="3242310"/>
            <a:ext cx="8432800" cy="2676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l">
              <a:lnSpc>
                <a:spcPct val="150000"/>
              </a:lnSpc>
              <a:spcBef>
                <a:spcPct val="20000"/>
              </a:spcBef>
            </a:pPr>
            <a:r>
              <a:rPr kumimoji="1"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后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经一老叟指点，喝了万安溪安乐泉水后转危为安。因该泉水中含有较多的碱，碱与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CuSO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发生了离子反应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Cu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zh-CN" altLang="en-US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＋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＋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2OH</a:t>
            </a:r>
            <a:r>
              <a:rPr lang="zh-CN" altLang="en-US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－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==Cu(OH)</a:t>
            </a:r>
            <a:r>
              <a:rPr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↓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使原来可溶性铜盐变成不溶性的</a:t>
            </a:r>
            <a:r>
              <a:rPr kumimoji="1"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Cu(OH)</a:t>
            </a:r>
            <a:r>
              <a:rPr kumimoji="1" lang="en-US" altLang="zh-CN" sz="2800" b="1" baseline="-25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沉淀而不会被人体吸收。</a:t>
            </a:r>
            <a:endParaRPr kumimoji="1" lang="zh-CN" altLang="en-US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0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课堂总结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5602" name="Rectangle 3"/>
          <p:cNvSpPr>
            <a:spLocks noChangeArrowheads="1"/>
          </p:cNvSpPr>
          <p:nvPr/>
        </p:nvSpPr>
        <p:spPr bwMode="auto">
          <a:xfrm>
            <a:off x="1859338" y="1723746"/>
            <a:ext cx="4075950" cy="543271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pPr algn="l" eaLnBrk="0" hangingPunct="0">
              <a:lnSpc>
                <a:spcPct val="100000"/>
              </a:lnSpc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1.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离子反应含义及本质</a:t>
            </a:r>
            <a:endParaRPr lang="zh-CN" altLang="en-US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25603" name="Rectangle 8"/>
          <p:cNvSpPr>
            <a:spLocks noChangeArrowheads="1"/>
          </p:cNvSpPr>
          <p:nvPr/>
        </p:nvSpPr>
        <p:spPr bwMode="auto">
          <a:xfrm>
            <a:off x="1860607" y="2234726"/>
            <a:ext cx="6019800" cy="762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anchor="ctr"/>
          <a:p>
            <a:pPr algn="l" eaLnBrk="0" hangingPunct="0">
              <a:lnSpc>
                <a:spcPct val="100000"/>
              </a:lnSpc>
            </a:pP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2.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离子反应方程式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92529" name="Rectangle 17"/>
          <p:cNvSpPr>
            <a:spLocks noChangeArrowheads="1"/>
          </p:cNvSpPr>
          <p:nvPr/>
        </p:nvSpPr>
        <p:spPr bwMode="auto">
          <a:xfrm>
            <a:off x="1640840" y="2778125"/>
            <a:ext cx="9012555" cy="2676525"/>
          </a:xfrm>
          <a:prstGeom prst="rect">
            <a:avLst/>
          </a:prstGeom>
          <a:noFill/>
          <a:ln w="19050" algn="ctr">
            <a:noFill/>
            <a:miter lim="800000"/>
            <a:tailEnd type="none" w="med" len="lg"/>
          </a:ln>
        </p:spPr>
        <p:txBody>
          <a:bodyPr wrap="square">
            <a:spAutoFit/>
          </a:bodyPr>
          <a:p>
            <a:pPr algn="l">
              <a:lnSpc>
                <a:spcPct val="150000"/>
              </a:lnSpc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（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1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）概念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（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）书写步骤：写、拆、删、查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（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）意义：不仅表示一个具体的化学反应，而且表示同</a:t>
            </a:r>
            <a:r>
              <a:rPr lang="en-US" altLang="zh-CN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</a:t>
            </a:r>
            <a:r>
              <a: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一类型的反应。</a:t>
            </a:r>
            <a:endParaRPr lang="zh-CN" altLang="en-US" sz="2800" b="1" dirty="0">
              <a:solidFill>
                <a:schemeClr val="tx1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6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56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25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  <p:bldP spid="25602" grpId="1"/>
      <p:bldP spid="25603" grpId="0"/>
      <p:bldP spid="25603" grpId="1"/>
      <p:bldP spid="192529" grpId="0"/>
      <p:bldP spid="192529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4"/>
          <p:cNvGrpSpPr>
            <a:grpSpLocks noChangeAspect="1"/>
          </p:cNvGrpSpPr>
          <p:nvPr/>
        </p:nvGrpSpPr>
        <p:grpSpPr bwMode="auto">
          <a:xfrm>
            <a:off x="7463358" y="799717"/>
            <a:ext cx="3219665" cy="5428944"/>
            <a:chOff x="2560" y="2"/>
            <a:chExt cx="2562" cy="4320"/>
          </a:xfrm>
        </p:grpSpPr>
        <p:sp>
          <p:nvSpPr>
            <p:cNvPr id="11" name="Freeform 5"/>
            <p:cNvSpPr/>
            <p:nvPr/>
          </p:nvSpPr>
          <p:spPr bwMode="auto">
            <a:xfrm>
              <a:off x="3184" y="1981"/>
              <a:ext cx="264" cy="96"/>
            </a:xfrm>
            <a:custGeom>
              <a:avLst/>
              <a:gdLst>
                <a:gd name="T0" fmla="*/ 0 w 264"/>
                <a:gd name="T1" fmla="*/ 92 h 96"/>
                <a:gd name="T2" fmla="*/ 258 w 264"/>
                <a:gd name="T3" fmla="*/ 0 h 96"/>
                <a:gd name="T4" fmla="*/ 264 w 264"/>
                <a:gd name="T5" fmla="*/ 15 h 96"/>
                <a:gd name="T6" fmla="*/ 31 w 264"/>
                <a:gd name="T7" fmla="*/ 96 h 96"/>
                <a:gd name="T8" fmla="*/ 0 w 264"/>
                <a:gd name="T9" fmla="*/ 9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4" h="96">
                  <a:moveTo>
                    <a:pt x="0" y="92"/>
                  </a:moveTo>
                  <a:lnTo>
                    <a:pt x="258" y="0"/>
                  </a:lnTo>
                  <a:lnTo>
                    <a:pt x="264" y="15"/>
                  </a:lnTo>
                  <a:lnTo>
                    <a:pt x="31" y="96"/>
                  </a:lnTo>
                  <a:lnTo>
                    <a:pt x="0" y="92"/>
                  </a:lnTo>
                  <a:close/>
                </a:path>
              </a:pathLst>
            </a:custGeom>
            <a:solidFill>
              <a:srgbClr val="D1D2D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2" name="Freeform 6"/>
            <p:cNvSpPr/>
            <p:nvPr/>
          </p:nvSpPr>
          <p:spPr bwMode="auto">
            <a:xfrm>
              <a:off x="3381" y="2"/>
              <a:ext cx="891" cy="1652"/>
            </a:xfrm>
            <a:custGeom>
              <a:avLst/>
              <a:gdLst>
                <a:gd name="T0" fmla="*/ 0 w 891"/>
                <a:gd name="T1" fmla="*/ 1652 h 1652"/>
                <a:gd name="T2" fmla="*/ 891 w 891"/>
                <a:gd name="T3" fmla="*/ 1249 h 1652"/>
                <a:gd name="T4" fmla="*/ 891 w 891"/>
                <a:gd name="T5" fmla="*/ 0 h 1652"/>
                <a:gd name="T6" fmla="*/ 9 w 891"/>
                <a:gd name="T7" fmla="*/ 608 h 1652"/>
                <a:gd name="T8" fmla="*/ 0 w 891"/>
                <a:gd name="T9" fmla="*/ 1652 h 16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91" h="1652">
                  <a:moveTo>
                    <a:pt x="0" y="1652"/>
                  </a:moveTo>
                  <a:lnTo>
                    <a:pt x="891" y="1249"/>
                  </a:lnTo>
                  <a:lnTo>
                    <a:pt x="891" y="0"/>
                  </a:lnTo>
                  <a:lnTo>
                    <a:pt x="9" y="608"/>
                  </a:lnTo>
                  <a:lnTo>
                    <a:pt x="0" y="1652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3" name="Freeform 7"/>
            <p:cNvSpPr/>
            <p:nvPr/>
          </p:nvSpPr>
          <p:spPr bwMode="auto">
            <a:xfrm>
              <a:off x="4272" y="2"/>
              <a:ext cx="850" cy="1650"/>
            </a:xfrm>
            <a:custGeom>
              <a:avLst/>
              <a:gdLst>
                <a:gd name="T0" fmla="*/ 850 w 850"/>
                <a:gd name="T1" fmla="*/ 1650 h 1650"/>
                <a:gd name="T2" fmla="*/ 0 w 850"/>
                <a:gd name="T3" fmla="*/ 1249 h 1650"/>
                <a:gd name="T4" fmla="*/ 0 w 850"/>
                <a:gd name="T5" fmla="*/ 0 h 1650"/>
                <a:gd name="T6" fmla="*/ 850 w 850"/>
                <a:gd name="T7" fmla="*/ 622 h 1650"/>
                <a:gd name="T8" fmla="*/ 850 w 850"/>
                <a:gd name="T9" fmla="*/ 1650 h 16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0" h="1650">
                  <a:moveTo>
                    <a:pt x="850" y="1650"/>
                  </a:moveTo>
                  <a:lnTo>
                    <a:pt x="0" y="1249"/>
                  </a:lnTo>
                  <a:lnTo>
                    <a:pt x="0" y="0"/>
                  </a:lnTo>
                  <a:lnTo>
                    <a:pt x="850" y="622"/>
                  </a:lnTo>
                  <a:lnTo>
                    <a:pt x="850" y="1650"/>
                  </a:lnTo>
                  <a:close/>
                </a:path>
              </a:pathLst>
            </a:custGeom>
            <a:solidFill>
              <a:srgbClr val="4274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4" name="Freeform 8"/>
            <p:cNvSpPr/>
            <p:nvPr/>
          </p:nvSpPr>
          <p:spPr bwMode="auto">
            <a:xfrm>
              <a:off x="3381" y="1251"/>
              <a:ext cx="1741" cy="722"/>
            </a:xfrm>
            <a:custGeom>
              <a:avLst/>
              <a:gdLst>
                <a:gd name="T0" fmla="*/ 1741 w 1741"/>
                <a:gd name="T1" fmla="*/ 401 h 722"/>
                <a:gd name="T2" fmla="*/ 909 w 1741"/>
                <a:gd name="T3" fmla="*/ 722 h 722"/>
                <a:gd name="T4" fmla="*/ 0 w 1741"/>
                <a:gd name="T5" fmla="*/ 403 h 722"/>
                <a:gd name="T6" fmla="*/ 891 w 1741"/>
                <a:gd name="T7" fmla="*/ 0 h 722"/>
                <a:gd name="T8" fmla="*/ 1741 w 1741"/>
                <a:gd name="T9" fmla="*/ 401 h 7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41" h="722">
                  <a:moveTo>
                    <a:pt x="1741" y="401"/>
                  </a:moveTo>
                  <a:lnTo>
                    <a:pt x="909" y="722"/>
                  </a:lnTo>
                  <a:lnTo>
                    <a:pt x="0" y="403"/>
                  </a:lnTo>
                  <a:lnTo>
                    <a:pt x="891" y="0"/>
                  </a:lnTo>
                  <a:lnTo>
                    <a:pt x="1741" y="401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5" name="Freeform 9"/>
            <p:cNvSpPr/>
            <p:nvPr/>
          </p:nvSpPr>
          <p:spPr bwMode="auto">
            <a:xfrm>
              <a:off x="4889" y="687"/>
              <a:ext cx="85" cy="60"/>
            </a:xfrm>
            <a:custGeom>
              <a:avLst/>
              <a:gdLst>
                <a:gd name="T0" fmla="*/ 43 w 44"/>
                <a:gd name="T1" fmla="*/ 0 h 31"/>
                <a:gd name="T2" fmla="*/ 0 w 44"/>
                <a:gd name="T3" fmla="*/ 25 h 31"/>
                <a:gd name="T4" fmla="*/ 3 w 44"/>
                <a:gd name="T5" fmla="*/ 31 h 31"/>
                <a:gd name="T6" fmla="*/ 44 w 44"/>
                <a:gd name="T7" fmla="*/ 7 h 31"/>
                <a:gd name="T8" fmla="*/ 43 w 44"/>
                <a:gd name="T9" fmla="*/ 0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31">
                  <a:moveTo>
                    <a:pt x="43" y="0"/>
                  </a:moveTo>
                  <a:cubicBezTo>
                    <a:pt x="25" y="4"/>
                    <a:pt x="1" y="25"/>
                    <a:pt x="0" y="25"/>
                  </a:cubicBezTo>
                  <a:cubicBezTo>
                    <a:pt x="3" y="31"/>
                    <a:pt x="3" y="31"/>
                    <a:pt x="3" y="31"/>
                  </a:cubicBezTo>
                  <a:cubicBezTo>
                    <a:pt x="3" y="31"/>
                    <a:pt x="26" y="10"/>
                    <a:pt x="44" y="7"/>
                  </a:cubicBezTo>
                  <a:lnTo>
                    <a:pt x="4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6" name="Freeform 10"/>
            <p:cNvSpPr/>
            <p:nvPr/>
          </p:nvSpPr>
          <p:spPr bwMode="auto">
            <a:xfrm>
              <a:off x="4762" y="512"/>
              <a:ext cx="34" cy="123"/>
            </a:xfrm>
            <a:custGeom>
              <a:avLst/>
              <a:gdLst>
                <a:gd name="T0" fmla="*/ 18 w 18"/>
                <a:gd name="T1" fmla="*/ 3 h 64"/>
                <a:gd name="T2" fmla="*/ 14 w 18"/>
                <a:gd name="T3" fmla="*/ 0 h 64"/>
                <a:gd name="T4" fmla="*/ 0 w 18"/>
                <a:gd name="T5" fmla="*/ 63 h 64"/>
                <a:gd name="T6" fmla="*/ 5 w 18"/>
                <a:gd name="T7" fmla="*/ 64 h 64"/>
                <a:gd name="T8" fmla="*/ 18 w 18"/>
                <a:gd name="T9" fmla="*/ 3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8" h="64">
                  <a:moveTo>
                    <a:pt x="18" y="3"/>
                  </a:moveTo>
                  <a:cubicBezTo>
                    <a:pt x="14" y="0"/>
                    <a:pt x="14" y="0"/>
                    <a:pt x="14" y="0"/>
                  </a:cubicBezTo>
                  <a:cubicBezTo>
                    <a:pt x="4" y="22"/>
                    <a:pt x="0" y="61"/>
                    <a:pt x="0" y="63"/>
                  </a:cubicBezTo>
                  <a:cubicBezTo>
                    <a:pt x="5" y="64"/>
                    <a:pt x="5" y="64"/>
                    <a:pt x="5" y="64"/>
                  </a:cubicBezTo>
                  <a:cubicBezTo>
                    <a:pt x="5" y="63"/>
                    <a:pt x="8" y="25"/>
                    <a:pt x="18" y="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7" name="Freeform 11"/>
            <p:cNvSpPr/>
            <p:nvPr/>
          </p:nvSpPr>
          <p:spPr bwMode="auto">
            <a:xfrm>
              <a:off x="4929" y="843"/>
              <a:ext cx="89" cy="27"/>
            </a:xfrm>
            <a:custGeom>
              <a:avLst/>
              <a:gdLst>
                <a:gd name="T0" fmla="*/ 0 w 46"/>
                <a:gd name="T1" fmla="*/ 5 h 14"/>
                <a:gd name="T2" fmla="*/ 0 w 46"/>
                <a:gd name="T3" fmla="*/ 11 h 14"/>
                <a:gd name="T4" fmla="*/ 45 w 46"/>
                <a:gd name="T5" fmla="*/ 14 h 14"/>
                <a:gd name="T6" fmla="*/ 46 w 46"/>
                <a:gd name="T7" fmla="*/ 8 h 14"/>
                <a:gd name="T8" fmla="*/ 0 w 46"/>
                <a:gd name="T9" fmla="*/ 5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14">
                  <a:moveTo>
                    <a:pt x="0" y="5"/>
                  </a:move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28" y="7"/>
                    <a:pt x="45" y="14"/>
                  </a:cubicBezTo>
                  <a:cubicBezTo>
                    <a:pt x="46" y="8"/>
                    <a:pt x="46" y="8"/>
                    <a:pt x="46" y="8"/>
                  </a:cubicBezTo>
                  <a:cubicBezTo>
                    <a:pt x="28" y="0"/>
                    <a:pt x="1" y="5"/>
                    <a:pt x="0" y="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8" name="Freeform 12"/>
            <p:cNvSpPr/>
            <p:nvPr/>
          </p:nvSpPr>
          <p:spPr bwMode="auto">
            <a:xfrm>
              <a:off x="4494" y="707"/>
              <a:ext cx="87" cy="57"/>
            </a:xfrm>
            <a:custGeom>
              <a:avLst/>
              <a:gdLst>
                <a:gd name="T0" fmla="*/ 0 w 45"/>
                <a:gd name="T1" fmla="*/ 7 h 30"/>
                <a:gd name="T2" fmla="*/ 42 w 45"/>
                <a:gd name="T3" fmla="*/ 30 h 30"/>
                <a:gd name="T4" fmla="*/ 45 w 45"/>
                <a:gd name="T5" fmla="*/ 24 h 30"/>
                <a:gd name="T6" fmla="*/ 1 w 45"/>
                <a:gd name="T7" fmla="*/ 0 h 30"/>
                <a:gd name="T8" fmla="*/ 0 w 45"/>
                <a:gd name="T9" fmla="*/ 7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30">
                  <a:moveTo>
                    <a:pt x="0" y="7"/>
                  </a:moveTo>
                  <a:cubicBezTo>
                    <a:pt x="18" y="9"/>
                    <a:pt x="42" y="29"/>
                    <a:pt x="42" y="30"/>
                  </a:cubicBezTo>
                  <a:cubicBezTo>
                    <a:pt x="45" y="24"/>
                    <a:pt x="45" y="24"/>
                    <a:pt x="45" y="24"/>
                  </a:cubicBezTo>
                  <a:cubicBezTo>
                    <a:pt x="44" y="23"/>
                    <a:pt x="20" y="3"/>
                    <a:pt x="1" y="0"/>
                  </a:cubicBezTo>
                  <a:lnTo>
                    <a:pt x="0" y="7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19" name="Freeform 13"/>
            <p:cNvSpPr/>
            <p:nvPr/>
          </p:nvSpPr>
          <p:spPr bwMode="auto">
            <a:xfrm>
              <a:off x="4594" y="535"/>
              <a:ext cx="54" cy="114"/>
            </a:xfrm>
            <a:custGeom>
              <a:avLst/>
              <a:gdLst>
                <a:gd name="T0" fmla="*/ 28 w 28"/>
                <a:gd name="T1" fmla="*/ 56 h 59"/>
                <a:gd name="T2" fmla="*/ 3 w 28"/>
                <a:gd name="T3" fmla="*/ 0 h 59"/>
                <a:gd name="T4" fmla="*/ 0 w 28"/>
                <a:gd name="T5" fmla="*/ 5 h 59"/>
                <a:gd name="T6" fmla="*/ 24 w 28"/>
                <a:gd name="T7" fmla="*/ 59 h 59"/>
                <a:gd name="T8" fmla="*/ 28 w 28"/>
                <a:gd name="T9" fmla="*/ 5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59">
                  <a:moveTo>
                    <a:pt x="28" y="56"/>
                  </a:moveTo>
                  <a:cubicBezTo>
                    <a:pt x="28" y="55"/>
                    <a:pt x="17" y="18"/>
                    <a:pt x="3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13" y="22"/>
                    <a:pt x="24" y="58"/>
                    <a:pt x="24" y="59"/>
                  </a:cubicBezTo>
                  <a:lnTo>
                    <a:pt x="28" y="5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0" name="Freeform 14"/>
            <p:cNvSpPr/>
            <p:nvPr/>
          </p:nvSpPr>
          <p:spPr bwMode="auto">
            <a:xfrm>
              <a:off x="4479" y="868"/>
              <a:ext cx="90" cy="29"/>
            </a:xfrm>
            <a:custGeom>
              <a:avLst/>
              <a:gdLst>
                <a:gd name="T0" fmla="*/ 0 w 47"/>
                <a:gd name="T1" fmla="*/ 9 h 15"/>
                <a:gd name="T2" fmla="*/ 2 w 47"/>
                <a:gd name="T3" fmla="*/ 15 h 15"/>
                <a:gd name="T4" fmla="*/ 46 w 47"/>
                <a:gd name="T5" fmla="*/ 11 h 15"/>
                <a:gd name="T6" fmla="*/ 47 w 47"/>
                <a:gd name="T7" fmla="*/ 5 h 15"/>
                <a:gd name="T8" fmla="*/ 0 w 47"/>
                <a:gd name="T9" fmla="*/ 9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5">
                  <a:moveTo>
                    <a:pt x="0" y="9"/>
                  </a:moveTo>
                  <a:cubicBezTo>
                    <a:pt x="2" y="15"/>
                    <a:pt x="2" y="15"/>
                    <a:pt x="2" y="15"/>
                  </a:cubicBezTo>
                  <a:cubicBezTo>
                    <a:pt x="19" y="7"/>
                    <a:pt x="46" y="11"/>
                    <a:pt x="46" y="11"/>
                  </a:cubicBezTo>
                  <a:cubicBezTo>
                    <a:pt x="47" y="5"/>
                    <a:pt x="47" y="5"/>
                    <a:pt x="47" y="5"/>
                  </a:cubicBezTo>
                  <a:cubicBezTo>
                    <a:pt x="46" y="5"/>
                    <a:pt x="18" y="0"/>
                    <a:pt x="0" y="9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1" name="Freeform 15"/>
            <p:cNvSpPr/>
            <p:nvPr/>
          </p:nvSpPr>
          <p:spPr bwMode="auto">
            <a:xfrm>
              <a:off x="4910" y="972"/>
              <a:ext cx="71" cy="70"/>
            </a:xfrm>
            <a:custGeom>
              <a:avLst/>
              <a:gdLst>
                <a:gd name="T0" fmla="*/ 3 w 37"/>
                <a:gd name="T1" fmla="*/ 0 h 36"/>
                <a:gd name="T2" fmla="*/ 0 w 37"/>
                <a:gd name="T3" fmla="*/ 5 h 36"/>
                <a:gd name="T4" fmla="*/ 32 w 37"/>
                <a:gd name="T5" fmla="*/ 36 h 36"/>
                <a:gd name="T6" fmla="*/ 37 w 37"/>
                <a:gd name="T7" fmla="*/ 32 h 36"/>
                <a:gd name="T8" fmla="*/ 3 w 37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36">
                  <a:moveTo>
                    <a:pt x="3" y="0"/>
                  </a:moveTo>
                  <a:cubicBezTo>
                    <a:pt x="0" y="5"/>
                    <a:pt x="0" y="5"/>
                    <a:pt x="0" y="5"/>
                  </a:cubicBezTo>
                  <a:cubicBezTo>
                    <a:pt x="0" y="5"/>
                    <a:pt x="24" y="19"/>
                    <a:pt x="32" y="36"/>
                  </a:cubicBezTo>
                  <a:cubicBezTo>
                    <a:pt x="37" y="32"/>
                    <a:pt x="37" y="32"/>
                    <a:pt x="37" y="32"/>
                  </a:cubicBezTo>
                  <a:cubicBezTo>
                    <a:pt x="29" y="14"/>
                    <a:pt x="4" y="0"/>
                    <a:pt x="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2" name="Freeform 16"/>
            <p:cNvSpPr/>
            <p:nvPr/>
          </p:nvSpPr>
          <p:spPr bwMode="auto">
            <a:xfrm>
              <a:off x="4690" y="1072"/>
              <a:ext cx="108" cy="56"/>
            </a:xfrm>
            <a:custGeom>
              <a:avLst/>
              <a:gdLst>
                <a:gd name="T0" fmla="*/ 53 w 56"/>
                <a:gd name="T1" fmla="*/ 22 h 29"/>
                <a:gd name="T2" fmla="*/ 3 w 56"/>
                <a:gd name="T3" fmla="*/ 0 h 29"/>
                <a:gd name="T4" fmla="*/ 0 w 56"/>
                <a:gd name="T5" fmla="*/ 2 h 29"/>
                <a:gd name="T6" fmla="*/ 2 w 56"/>
                <a:gd name="T7" fmla="*/ 6 h 29"/>
                <a:gd name="T8" fmla="*/ 53 w 56"/>
                <a:gd name="T9" fmla="*/ 28 h 29"/>
                <a:gd name="T10" fmla="*/ 56 w 56"/>
                <a:gd name="T11" fmla="*/ 26 h 29"/>
                <a:gd name="T12" fmla="*/ 53 w 56"/>
                <a:gd name="T13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29">
                  <a:moveTo>
                    <a:pt x="53" y="2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6"/>
                    <a:pt x="2" y="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5" y="29"/>
                    <a:pt x="56" y="28"/>
                    <a:pt x="56" y="26"/>
                  </a:cubicBezTo>
                  <a:cubicBezTo>
                    <a:pt x="56" y="25"/>
                    <a:pt x="55" y="23"/>
                    <a:pt x="53" y="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3" name="Freeform 17"/>
            <p:cNvSpPr/>
            <p:nvPr/>
          </p:nvSpPr>
          <p:spPr bwMode="auto">
            <a:xfrm>
              <a:off x="4690" y="1090"/>
              <a:ext cx="106" cy="56"/>
            </a:xfrm>
            <a:custGeom>
              <a:avLst/>
              <a:gdLst>
                <a:gd name="T0" fmla="*/ 53 w 55"/>
                <a:gd name="T1" fmla="*/ 22 h 29"/>
                <a:gd name="T2" fmla="*/ 2 w 55"/>
                <a:gd name="T3" fmla="*/ 0 h 29"/>
                <a:gd name="T4" fmla="*/ 0 w 55"/>
                <a:gd name="T5" fmla="*/ 2 h 29"/>
                <a:gd name="T6" fmla="*/ 2 w 55"/>
                <a:gd name="T7" fmla="*/ 6 h 29"/>
                <a:gd name="T8" fmla="*/ 53 w 55"/>
                <a:gd name="T9" fmla="*/ 28 h 29"/>
                <a:gd name="T10" fmla="*/ 55 w 55"/>
                <a:gd name="T11" fmla="*/ 26 h 29"/>
                <a:gd name="T12" fmla="*/ 53 w 55"/>
                <a:gd name="T13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5" h="29">
                  <a:moveTo>
                    <a:pt x="53" y="22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6"/>
                    <a:pt x="2" y="6"/>
                  </a:cubicBezTo>
                  <a:cubicBezTo>
                    <a:pt x="53" y="28"/>
                    <a:pt x="53" y="28"/>
                    <a:pt x="53" y="28"/>
                  </a:cubicBezTo>
                  <a:cubicBezTo>
                    <a:pt x="54" y="29"/>
                    <a:pt x="55" y="28"/>
                    <a:pt x="55" y="26"/>
                  </a:cubicBezTo>
                  <a:cubicBezTo>
                    <a:pt x="55" y="25"/>
                    <a:pt x="54" y="23"/>
                    <a:pt x="53" y="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4" name="Freeform 18"/>
            <p:cNvSpPr/>
            <p:nvPr/>
          </p:nvSpPr>
          <p:spPr bwMode="auto">
            <a:xfrm>
              <a:off x="4688" y="1107"/>
              <a:ext cx="108" cy="56"/>
            </a:xfrm>
            <a:custGeom>
              <a:avLst/>
              <a:gdLst>
                <a:gd name="T0" fmla="*/ 54 w 56"/>
                <a:gd name="T1" fmla="*/ 22 h 29"/>
                <a:gd name="T2" fmla="*/ 3 w 56"/>
                <a:gd name="T3" fmla="*/ 0 h 29"/>
                <a:gd name="T4" fmla="*/ 0 w 56"/>
                <a:gd name="T5" fmla="*/ 2 h 29"/>
                <a:gd name="T6" fmla="*/ 3 w 56"/>
                <a:gd name="T7" fmla="*/ 6 h 29"/>
                <a:gd name="T8" fmla="*/ 54 w 56"/>
                <a:gd name="T9" fmla="*/ 28 h 29"/>
                <a:gd name="T10" fmla="*/ 56 w 56"/>
                <a:gd name="T11" fmla="*/ 26 h 29"/>
                <a:gd name="T12" fmla="*/ 54 w 56"/>
                <a:gd name="T13" fmla="*/ 22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29">
                  <a:moveTo>
                    <a:pt x="54" y="22"/>
                  </a:moveTo>
                  <a:cubicBezTo>
                    <a:pt x="3" y="0"/>
                    <a:pt x="3" y="0"/>
                    <a:pt x="3" y="0"/>
                  </a:cubicBezTo>
                  <a:cubicBezTo>
                    <a:pt x="2" y="0"/>
                    <a:pt x="1" y="1"/>
                    <a:pt x="0" y="2"/>
                  </a:cubicBezTo>
                  <a:cubicBezTo>
                    <a:pt x="0" y="4"/>
                    <a:pt x="1" y="6"/>
                    <a:pt x="3" y="6"/>
                  </a:cubicBezTo>
                  <a:cubicBezTo>
                    <a:pt x="54" y="28"/>
                    <a:pt x="54" y="28"/>
                    <a:pt x="54" y="28"/>
                  </a:cubicBezTo>
                  <a:cubicBezTo>
                    <a:pt x="55" y="29"/>
                    <a:pt x="56" y="28"/>
                    <a:pt x="56" y="26"/>
                  </a:cubicBezTo>
                  <a:cubicBezTo>
                    <a:pt x="56" y="25"/>
                    <a:pt x="55" y="23"/>
                    <a:pt x="54" y="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5" name="Freeform 19"/>
            <p:cNvSpPr/>
            <p:nvPr/>
          </p:nvSpPr>
          <p:spPr bwMode="auto">
            <a:xfrm>
              <a:off x="4690" y="1122"/>
              <a:ext cx="106" cy="70"/>
            </a:xfrm>
            <a:custGeom>
              <a:avLst/>
              <a:gdLst>
                <a:gd name="T0" fmla="*/ 53 w 55"/>
                <a:gd name="T1" fmla="*/ 22 h 36"/>
                <a:gd name="T2" fmla="*/ 2 w 55"/>
                <a:gd name="T3" fmla="*/ 0 h 36"/>
                <a:gd name="T4" fmla="*/ 0 w 55"/>
                <a:gd name="T5" fmla="*/ 1 h 36"/>
                <a:gd name="T6" fmla="*/ 1 w 55"/>
                <a:gd name="T7" fmla="*/ 4 h 36"/>
                <a:gd name="T8" fmla="*/ 5 w 55"/>
                <a:gd name="T9" fmla="*/ 10 h 36"/>
                <a:gd name="T10" fmla="*/ 8 w 55"/>
                <a:gd name="T11" fmla="*/ 15 h 36"/>
                <a:gd name="T12" fmla="*/ 9 w 55"/>
                <a:gd name="T13" fmla="*/ 16 h 36"/>
                <a:gd name="T14" fmla="*/ 9 w 55"/>
                <a:gd name="T15" fmla="*/ 16 h 36"/>
                <a:gd name="T16" fmla="*/ 14 w 55"/>
                <a:gd name="T17" fmla="*/ 24 h 36"/>
                <a:gd name="T18" fmla="*/ 39 w 55"/>
                <a:gd name="T19" fmla="*/ 35 h 36"/>
                <a:gd name="T20" fmla="*/ 44 w 55"/>
                <a:gd name="T21" fmla="*/ 31 h 36"/>
                <a:gd name="T22" fmla="*/ 44 w 55"/>
                <a:gd name="T23" fmla="*/ 31 h 36"/>
                <a:gd name="T24" fmla="*/ 46 w 55"/>
                <a:gd name="T25" fmla="*/ 31 h 36"/>
                <a:gd name="T26" fmla="*/ 53 w 55"/>
                <a:gd name="T27" fmla="*/ 26 h 36"/>
                <a:gd name="T28" fmla="*/ 53 w 55"/>
                <a:gd name="T29" fmla="*/ 26 h 36"/>
                <a:gd name="T30" fmla="*/ 55 w 55"/>
                <a:gd name="T31" fmla="*/ 25 h 36"/>
                <a:gd name="T32" fmla="*/ 53 w 55"/>
                <a:gd name="T33" fmla="*/ 22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5" h="36">
                  <a:moveTo>
                    <a:pt x="53" y="22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0"/>
                    <a:pt x="0" y="1"/>
                  </a:cubicBezTo>
                  <a:cubicBezTo>
                    <a:pt x="0" y="2"/>
                    <a:pt x="0" y="3"/>
                    <a:pt x="1" y="4"/>
                  </a:cubicBezTo>
                  <a:cubicBezTo>
                    <a:pt x="2" y="5"/>
                    <a:pt x="3" y="7"/>
                    <a:pt x="5" y="10"/>
                  </a:cubicBezTo>
                  <a:cubicBezTo>
                    <a:pt x="7" y="13"/>
                    <a:pt x="7" y="14"/>
                    <a:pt x="8" y="15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9" y="19"/>
                    <a:pt x="11" y="23"/>
                    <a:pt x="14" y="24"/>
                  </a:cubicBezTo>
                  <a:cubicBezTo>
                    <a:pt x="39" y="35"/>
                    <a:pt x="39" y="35"/>
                    <a:pt x="39" y="35"/>
                  </a:cubicBezTo>
                  <a:cubicBezTo>
                    <a:pt x="42" y="36"/>
                    <a:pt x="44" y="34"/>
                    <a:pt x="44" y="31"/>
                  </a:cubicBezTo>
                  <a:cubicBezTo>
                    <a:pt x="44" y="31"/>
                    <a:pt x="44" y="31"/>
                    <a:pt x="44" y="31"/>
                  </a:cubicBezTo>
                  <a:cubicBezTo>
                    <a:pt x="46" y="31"/>
                    <a:pt x="46" y="31"/>
                    <a:pt x="46" y="31"/>
                  </a:cubicBezTo>
                  <a:cubicBezTo>
                    <a:pt x="47" y="31"/>
                    <a:pt x="52" y="27"/>
                    <a:pt x="53" y="26"/>
                  </a:cubicBezTo>
                  <a:cubicBezTo>
                    <a:pt x="53" y="26"/>
                    <a:pt x="53" y="26"/>
                    <a:pt x="53" y="26"/>
                  </a:cubicBezTo>
                  <a:cubicBezTo>
                    <a:pt x="54" y="26"/>
                    <a:pt x="55" y="26"/>
                    <a:pt x="55" y="25"/>
                  </a:cubicBezTo>
                  <a:cubicBezTo>
                    <a:pt x="55" y="24"/>
                    <a:pt x="54" y="23"/>
                    <a:pt x="53" y="22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6" name="Freeform 20"/>
            <p:cNvSpPr/>
            <p:nvPr/>
          </p:nvSpPr>
          <p:spPr bwMode="auto">
            <a:xfrm>
              <a:off x="4690" y="1055"/>
              <a:ext cx="108" cy="56"/>
            </a:xfrm>
            <a:custGeom>
              <a:avLst/>
              <a:gdLst>
                <a:gd name="T0" fmla="*/ 54 w 56"/>
                <a:gd name="T1" fmla="*/ 23 h 29"/>
                <a:gd name="T2" fmla="*/ 2 w 56"/>
                <a:gd name="T3" fmla="*/ 0 h 29"/>
                <a:gd name="T4" fmla="*/ 0 w 56"/>
                <a:gd name="T5" fmla="*/ 2 h 29"/>
                <a:gd name="T6" fmla="*/ 2 w 56"/>
                <a:gd name="T7" fmla="*/ 6 h 29"/>
                <a:gd name="T8" fmla="*/ 54 w 56"/>
                <a:gd name="T9" fmla="*/ 29 h 29"/>
                <a:gd name="T10" fmla="*/ 56 w 56"/>
                <a:gd name="T11" fmla="*/ 27 h 29"/>
                <a:gd name="T12" fmla="*/ 54 w 56"/>
                <a:gd name="T13" fmla="*/ 23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6" h="29">
                  <a:moveTo>
                    <a:pt x="54" y="23"/>
                  </a:move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"/>
                    <a:pt x="1" y="6"/>
                    <a:pt x="2" y="6"/>
                  </a:cubicBezTo>
                  <a:cubicBezTo>
                    <a:pt x="54" y="29"/>
                    <a:pt x="54" y="29"/>
                    <a:pt x="54" y="29"/>
                  </a:cubicBezTo>
                  <a:cubicBezTo>
                    <a:pt x="55" y="29"/>
                    <a:pt x="56" y="28"/>
                    <a:pt x="56" y="27"/>
                  </a:cubicBezTo>
                  <a:cubicBezTo>
                    <a:pt x="56" y="25"/>
                    <a:pt x="55" y="23"/>
                    <a:pt x="54" y="2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7" name="Freeform 21"/>
            <p:cNvSpPr>
              <a:spLocks noEditPoints="1"/>
            </p:cNvSpPr>
            <p:nvPr/>
          </p:nvSpPr>
          <p:spPr bwMode="auto">
            <a:xfrm>
              <a:off x="4625" y="685"/>
              <a:ext cx="258" cy="403"/>
            </a:xfrm>
            <a:custGeom>
              <a:avLst/>
              <a:gdLst>
                <a:gd name="T0" fmla="*/ 73 w 134"/>
                <a:gd name="T1" fmla="*/ 10 h 209"/>
                <a:gd name="T2" fmla="*/ 21 w 134"/>
                <a:gd name="T3" fmla="*/ 9 h 209"/>
                <a:gd name="T4" fmla="*/ 0 w 134"/>
                <a:gd name="T5" fmla="*/ 55 h 209"/>
                <a:gd name="T6" fmla="*/ 16 w 134"/>
                <a:gd name="T7" fmla="*/ 120 h 209"/>
                <a:gd name="T8" fmla="*/ 25 w 134"/>
                <a:gd name="T9" fmla="*/ 148 h 209"/>
                <a:gd name="T10" fmla="*/ 34 w 134"/>
                <a:gd name="T11" fmla="*/ 184 h 209"/>
                <a:gd name="T12" fmla="*/ 40 w 134"/>
                <a:gd name="T13" fmla="*/ 188 h 209"/>
                <a:gd name="T14" fmla="*/ 67 w 134"/>
                <a:gd name="T15" fmla="*/ 199 h 209"/>
                <a:gd name="T16" fmla="*/ 87 w 134"/>
                <a:gd name="T17" fmla="*/ 208 h 209"/>
                <a:gd name="T18" fmla="*/ 91 w 134"/>
                <a:gd name="T19" fmla="*/ 208 h 209"/>
                <a:gd name="T20" fmla="*/ 102 w 134"/>
                <a:gd name="T21" fmla="*/ 190 h 209"/>
                <a:gd name="T22" fmla="*/ 111 w 134"/>
                <a:gd name="T23" fmla="*/ 167 h 209"/>
                <a:gd name="T24" fmla="*/ 115 w 134"/>
                <a:gd name="T25" fmla="*/ 161 h 209"/>
                <a:gd name="T26" fmla="*/ 133 w 134"/>
                <a:gd name="T27" fmla="*/ 113 h 209"/>
                <a:gd name="T28" fmla="*/ 129 w 134"/>
                <a:gd name="T29" fmla="*/ 76 h 209"/>
                <a:gd name="T30" fmla="*/ 57 w 134"/>
                <a:gd name="T31" fmla="*/ 181 h 209"/>
                <a:gd name="T32" fmla="*/ 65 w 134"/>
                <a:gd name="T33" fmla="*/ 135 h 209"/>
                <a:gd name="T34" fmla="*/ 68 w 134"/>
                <a:gd name="T35" fmla="*/ 186 h 209"/>
                <a:gd name="T36" fmla="*/ 122 w 134"/>
                <a:gd name="T37" fmla="*/ 108 h 209"/>
                <a:gd name="T38" fmla="*/ 105 w 134"/>
                <a:gd name="T39" fmla="*/ 150 h 209"/>
                <a:gd name="T40" fmla="*/ 101 w 134"/>
                <a:gd name="T41" fmla="*/ 156 h 209"/>
                <a:gd name="T42" fmla="*/ 90 w 134"/>
                <a:gd name="T43" fmla="*/ 184 h 209"/>
                <a:gd name="T44" fmla="*/ 86 w 134"/>
                <a:gd name="T45" fmla="*/ 194 h 209"/>
                <a:gd name="T46" fmla="*/ 68 w 134"/>
                <a:gd name="T47" fmla="*/ 127 h 209"/>
                <a:gd name="T48" fmla="*/ 49 w 134"/>
                <a:gd name="T49" fmla="*/ 178 h 209"/>
                <a:gd name="T50" fmla="*/ 38 w 134"/>
                <a:gd name="T51" fmla="*/ 161 h 209"/>
                <a:gd name="T52" fmla="*/ 28 w 134"/>
                <a:gd name="T53" fmla="*/ 124 h 209"/>
                <a:gd name="T54" fmla="*/ 24 w 134"/>
                <a:gd name="T55" fmla="*/ 111 h 209"/>
                <a:gd name="T56" fmla="*/ 12 w 134"/>
                <a:gd name="T57" fmla="*/ 58 h 209"/>
                <a:gd name="T58" fmla="*/ 68 w 134"/>
                <a:gd name="T59" fmla="*/ 21 h 209"/>
                <a:gd name="T60" fmla="*/ 107 w 134"/>
                <a:gd name="T61" fmla="*/ 56 h 209"/>
                <a:gd name="T62" fmla="*/ 122 w 134"/>
                <a:gd name="T63" fmla="*/ 104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</a:cxnLst>
              <a:rect l="0" t="0" r="r" b="b"/>
              <a:pathLst>
                <a:path w="134" h="209">
                  <a:moveTo>
                    <a:pt x="116" y="50"/>
                  </a:moveTo>
                  <a:cubicBezTo>
                    <a:pt x="104" y="31"/>
                    <a:pt x="90" y="18"/>
                    <a:pt x="73" y="10"/>
                  </a:cubicBezTo>
                  <a:cubicBezTo>
                    <a:pt x="69" y="7"/>
                    <a:pt x="69" y="7"/>
                    <a:pt x="69" y="7"/>
                  </a:cubicBezTo>
                  <a:cubicBezTo>
                    <a:pt x="50" y="0"/>
                    <a:pt x="33" y="1"/>
                    <a:pt x="21" y="9"/>
                  </a:cubicBezTo>
                  <a:cubicBezTo>
                    <a:pt x="8" y="18"/>
                    <a:pt x="1" y="33"/>
                    <a:pt x="0" y="53"/>
                  </a:cubicBezTo>
                  <a:cubicBezTo>
                    <a:pt x="0" y="55"/>
                    <a:pt x="0" y="55"/>
                    <a:pt x="0" y="55"/>
                  </a:cubicBezTo>
                  <a:cubicBezTo>
                    <a:pt x="0" y="78"/>
                    <a:pt x="7" y="96"/>
                    <a:pt x="13" y="113"/>
                  </a:cubicBezTo>
                  <a:cubicBezTo>
                    <a:pt x="14" y="115"/>
                    <a:pt x="15" y="118"/>
                    <a:pt x="16" y="120"/>
                  </a:cubicBezTo>
                  <a:cubicBezTo>
                    <a:pt x="17" y="122"/>
                    <a:pt x="17" y="124"/>
                    <a:pt x="18" y="126"/>
                  </a:cubicBezTo>
                  <a:cubicBezTo>
                    <a:pt x="21" y="133"/>
                    <a:pt x="24" y="141"/>
                    <a:pt x="25" y="148"/>
                  </a:cubicBezTo>
                  <a:cubicBezTo>
                    <a:pt x="26" y="151"/>
                    <a:pt x="26" y="155"/>
                    <a:pt x="27" y="158"/>
                  </a:cubicBezTo>
                  <a:cubicBezTo>
                    <a:pt x="27" y="167"/>
                    <a:pt x="28" y="176"/>
                    <a:pt x="34" y="184"/>
                  </a:cubicBezTo>
                  <a:cubicBezTo>
                    <a:pt x="36" y="186"/>
                    <a:pt x="36" y="186"/>
                    <a:pt x="36" y="186"/>
                  </a:cubicBezTo>
                  <a:cubicBezTo>
                    <a:pt x="40" y="188"/>
                    <a:pt x="40" y="188"/>
                    <a:pt x="40" y="188"/>
                  </a:cubicBezTo>
                  <a:cubicBezTo>
                    <a:pt x="45" y="190"/>
                    <a:pt x="49" y="192"/>
                    <a:pt x="54" y="194"/>
                  </a:cubicBezTo>
                  <a:cubicBezTo>
                    <a:pt x="58" y="196"/>
                    <a:pt x="63" y="197"/>
                    <a:pt x="67" y="199"/>
                  </a:cubicBezTo>
                  <a:cubicBezTo>
                    <a:pt x="75" y="203"/>
                    <a:pt x="81" y="205"/>
                    <a:pt x="87" y="208"/>
                  </a:cubicBezTo>
                  <a:cubicBezTo>
                    <a:pt x="87" y="208"/>
                    <a:pt x="87" y="208"/>
                    <a:pt x="87" y="208"/>
                  </a:cubicBezTo>
                  <a:cubicBezTo>
                    <a:pt x="89" y="209"/>
                    <a:pt x="89" y="209"/>
                    <a:pt x="89" y="209"/>
                  </a:cubicBezTo>
                  <a:cubicBezTo>
                    <a:pt x="91" y="208"/>
                    <a:pt x="91" y="208"/>
                    <a:pt x="91" y="208"/>
                  </a:cubicBezTo>
                  <a:cubicBezTo>
                    <a:pt x="95" y="206"/>
                    <a:pt x="99" y="203"/>
                    <a:pt x="101" y="196"/>
                  </a:cubicBezTo>
                  <a:cubicBezTo>
                    <a:pt x="101" y="194"/>
                    <a:pt x="101" y="192"/>
                    <a:pt x="102" y="190"/>
                  </a:cubicBezTo>
                  <a:cubicBezTo>
                    <a:pt x="102" y="187"/>
                    <a:pt x="102" y="184"/>
                    <a:pt x="103" y="182"/>
                  </a:cubicBezTo>
                  <a:cubicBezTo>
                    <a:pt x="105" y="176"/>
                    <a:pt x="108" y="171"/>
                    <a:pt x="111" y="167"/>
                  </a:cubicBezTo>
                  <a:cubicBezTo>
                    <a:pt x="112" y="165"/>
                    <a:pt x="113" y="164"/>
                    <a:pt x="114" y="163"/>
                  </a:cubicBezTo>
                  <a:cubicBezTo>
                    <a:pt x="115" y="161"/>
                    <a:pt x="115" y="161"/>
                    <a:pt x="115" y="161"/>
                  </a:cubicBezTo>
                  <a:cubicBezTo>
                    <a:pt x="119" y="155"/>
                    <a:pt x="123" y="150"/>
                    <a:pt x="126" y="143"/>
                  </a:cubicBezTo>
                  <a:cubicBezTo>
                    <a:pt x="130" y="136"/>
                    <a:pt x="132" y="127"/>
                    <a:pt x="133" y="113"/>
                  </a:cubicBezTo>
                  <a:cubicBezTo>
                    <a:pt x="133" y="108"/>
                    <a:pt x="133" y="108"/>
                    <a:pt x="133" y="108"/>
                  </a:cubicBezTo>
                  <a:cubicBezTo>
                    <a:pt x="134" y="98"/>
                    <a:pt x="132" y="87"/>
                    <a:pt x="129" y="76"/>
                  </a:cubicBezTo>
                  <a:cubicBezTo>
                    <a:pt x="125" y="66"/>
                    <a:pt x="121" y="58"/>
                    <a:pt x="116" y="50"/>
                  </a:cubicBezTo>
                  <a:close/>
                  <a:moveTo>
                    <a:pt x="57" y="181"/>
                  </a:moveTo>
                  <a:cubicBezTo>
                    <a:pt x="55" y="164"/>
                    <a:pt x="56" y="140"/>
                    <a:pt x="62" y="135"/>
                  </a:cubicBezTo>
                  <a:cubicBezTo>
                    <a:pt x="62" y="135"/>
                    <a:pt x="63" y="134"/>
                    <a:pt x="65" y="135"/>
                  </a:cubicBezTo>
                  <a:cubicBezTo>
                    <a:pt x="79" y="140"/>
                    <a:pt x="75" y="173"/>
                    <a:pt x="72" y="188"/>
                  </a:cubicBezTo>
                  <a:cubicBezTo>
                    <a:pt x="71" y="187"/>
                    <a:pt x="69" y="187"/>
                    <a:pt x="68" y="186"/>
                  </a:cubicBezTo>
                  <a:cubicBezTo>
                    <a:pt x="64" y="184"/>
                    <a:pt x="61" y="183"/>
                    <a:pt x="57" y="181"/>
                  </a:cubicBezTo>
                  <a:close/>
                  <a:moveTo>
                    <a:pt x="122" y="108"/>
                  </a:moveTo>
                  <a:cubicBezTo>
                    <a:pt x="121" y="119"/>
                    <a:pt x="119" y="127"/>
                    <a:pt x="116" y="133"/>
                  </a:cubicBezTo>
                  <a:cubicBezTo>
                    <a:pt x="112" y="139"/>
                    <a:pt x="109" y="145"/>
                    <a:pt x="105" y="150"/>
                  </a:cubicBezTo>
                  <a:cubicBezTo>
                    <a:pt x="104" y="152"/>
                    <a:pt x="104" y="152"/>
                    <a:pt x="104" y="152"/>
                  </a:cubicBezTo>
                  <a:cubicBezTo>
                    <a:pt x="103" y="153"/>
                    <a:pt x="102" y="154"/>
                    <a:pt x="101" y="156"/>
                  </a:cubicBezTo>
                  <a:cubicBezTo>
                    <a:pt x="98" y="160"/>
                    <a:pt x="94" y="166"/>
                    <a:pt x="92" y="173"/>
                  </a:cubicBezTo>
                  <a:cubicBezTo>
                    <a:pt x="91" y="177"/>
                    <a:pt x="91" y="180"/>
                    <a:pt x="90" y="184"/>
                  </a:cubicBezTo>
                  <a:cubicBezTo>
                    <a:pt x="90" y="186"/>
                    <a:pt x="90" y="187"/>
                    <a:pt x="89" y="189"/>
                  </a:cubicBezTo>
                  <a:cubicBezTo>
                    <a:pt x="89" y="191"/>
                    <a:pt x="87" y="193"/>
                    <a:pt x="86" y="194"/>
                  </a:cubicBezTo>
                  <a:cubicBezTo>
                    <a:pt x="84" y="193"/>
                    <a:pt x="82" y="192"/>
                    <a:pt x="80" y="191"/>
                  </a:cubicBezTo>
                  <a:cubicBezTo>
                    <a:pt x="82" y="181"/>
                    <a:pt x="90" y="136"/>
                    <a:pt x="68" y="127"/>
                  </a:cubicBezTo>
                  <a:cubicBezTo>
                    <a:pt x="63" y="125"/>
                    <a:pt x="59" y="127"/>
                    <a:pt x="57" y="129"/>
                  </a:cubicBezTo>
                  <a:cubicBezTo>
                    <a:pt x="47" y="136"/>
                    <a:pt x="47" y="164"/>
                    <a:pt x="49" y="178"/>
                  </a:cubicBezTo>
                  <a:cubicBezTo>
                    <a:pt x="46" y="177"/>
                    <a:pt x="43" y="176"/>
                    <a:pt x="41" y="175"/>
                  </a:cubicBezTo>
                  <a:cubicBezTo>
                    <a:pt x="39" y="171"/>
                    <a:pt x="39" y="166"/>
                    <a:pt x="38" y="161"/>
                  </a:cubicBezTo>
                  <a:cubicBezTo>
                    <a:pt x="38" y="157"/>
                    <a:pt x="37" y="153"/>
                    <a:pt x="36" y="149"/>
                  </a:cubicBezTo>
                  <a:cubicBezTo>
                    <a:pt x="34" y="140"/>
                    <a:pt x="31" y="132"/>
                    <a:pt x="28" y="124"/>
                  </a:cubicBezTo>
                  <a:cubicBezTo>
                    <a:pt x="28" y="122"/>
                    <a:pt x="27" y="120"/>
                    <a:pt x="26" y="119"/>
                  </a:cubicBezTo>
                  <a:cubicBezTo>
                    <a:pt x="26" y="116"/>
                    <a:pt x="25" y="114"/>
                    <a:pt x="24" y="111"/>
                  </a:cubicBezTo>
                  <a:cubicBezTo>
                    <a:pt x="18" y="95"/>
                    <a:pt x="12" y="79"/>
                    <a:pt x="12" y="60"/>
                  </a:cubicBezTo>
                  <a:cubicBezTo>
                    <a:pt x="12" y="58"/>
                    <a:pt x="12" y="58"/>
                    <a:pt x="12" y="58"/>
                  </a:cubicBezTo>
                  <a:cubicBezTo>
                    <a:pt x="13" y="42"/>
                    <a:pt x="19" y="30"/>
                    <a:pt x="29" y="22"/>
                  </a:cubicBezTo>
                  <a:cubicBezTo>
                    <a:pt x="39" y="15"/>
                    <a:pt x="52" y="15"/>
                    <a:pt x="68" y="21"/>
                  </a:cubicBezTo>
                  <a:cubicBezTo>
                    <a:pt x="73" y="23"/>
                    <a:pt x="73" y="23"/>
                    <a:pt x="73" y="23"/>
                  </a:cubicBezTo>
                  <a:cubicBezTo>
                    <a:pt x="86" y="29"/>
                    <a:pt x="98" y="40"/>
                    <a:pt x="107" y="56"/>
                  </a:cubicBezTo>
                  <a:cubicBezTo>
                    <a:pt x="111" y="62"/>
                    <a:pt x="115" y="69"/>
                    <a:pt x="118" y="77"/>
                  </a:cubicBezTo>
                  <a:cubicBezTo>
                    <a:pt x="121" y="86"/>
                    <a:pt x="122" y="95"/>
                    <a:pt x="122" y="104"/>
                  </a:cubicBezTo>
                  <a:lnTo>
                    <a:pt x="122" y="108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8" name="Freeform 22"/>
            <p:cNvSpPr/>
            <p:nvPr/>
          </p:nvSpPr>
          <p:spPr bwMode="auto">
            <a:xfrm>
              <a:off x="4282" y="1552"/>
              <a:ext cx="684" cy="1174"/>
            </a:xfrm>
            <a:custGeom>
              <a:avLst/>
              <a:gdLst>
                <a:gd name="T0" fmla="*/ 684 w 684"/>
                <a:gd name="T1" fmla="*/ 1174 h 1174"/>
                <a:gd name="T2" fmla="*/ 0 w 684"/>
                <a:gd name="T3" fmla="*/ 1091 h 1174"/>
                <a:gd name="T4" fmla="*/ 0 w 684"/>
                <a:gd name="T5" fmla="*/ 0 h 1174"/>
                <a:gd name="T6" fmla="*/ 684 w 684"/>
                <a:gd name="T7" fmla="*/ 294 h 1174"/>
                <a:gd name="T8" fmla="*/ 684 w 684"/>
                <a:gd name="T9" fmla="*/ 1174 h 1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84" h="1174">
                  <a:moveTo>
                    <a:pt x="684" y="1174"/>
                  </a:moveTo>
                  <a:lnTo>
                    <a:pt x="0" y="1091"/>
                  </a:lnTo>
                  <a:lnTo>
                    <a:pt x="0" y="0"/>
                  </a:lnTo>
                  <a:lnTo>
                    <a:pt x="684" y="294"/>
                  </a:lnTo>
                  <a:lnTo>
                    <a:pt x="684" y="1174"/>
                  </a:lnTo>
                  <a:close/>
                </a:path>
              </a:pathLst>
            </a:custGeom>
            <a:solidFill>
              <a:srgbClr val="4274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29" name="Freeform 23"/>
            <p:cNvSpPr/>
            <p:nvPr/>
          </p:nvSpPr>
          <p:spPr bwMode="auto">
            <a:xfrm>
              <a:off x="3631" y="1552"/>
              <a:ext cx="651" cy="1166"/>
            </a:xfrm>
            <a:custGeom>
              <a:avLst/>
              <a:gdLst>
                <a:gd name="T0" fmla="*/ 0 w 651"/>
                <a:gd name="T1" fmla="*/ 1166 h 1166"/>
                <a:gd name="T2" fmla="*/ 651 w 651"/>
                <a:gd name="T3" fmla="*/ 1091 h 1166"/>
                <a:gd name="T4" fmla="*/ 651 w 651"/>
                <a:gd name="T5" fmla="*/ 0 h 1166"/>
                <a:gd name="T6" fmla="*/ 0 w 651"/>
                <a:gd name="T7" fmla="*/ 269 h 1166"/>
                <a:gd name="T8" fmla="*/ 0 w 651"/>
                <a:gd name="T9" fmla="*/ 1166 h 116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1" h="1166">
                  <a:moveTo>
                    <a:pt x="0" y="1166"/>
                  </a:moveTo>
                  <a:lnTo>
                    <a:pt x="651" y="1091"/>
                  </a:lnTo>
                  <a:lnTo>
                    <a:pt x="651" y="0"/>
                  </a:lnTo>
                  <a:lnTo>
                    <a:pt x="0" y="269"/>
                  </a:lnTo>
                  <a:lnTo>
                    <a:pt x="0" y="1166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0" name="Freeform 24"/>
            <p:cNvSpPr/>
            <p:nvPr/>
          </p:nvSpPr>
          <p:spPr bwMode="auto">
            <a:xfrm>
              <a:off x="3631" y="2641"/>
              <a:ext cx="1335" cy="168"/>
            </a:xfrm>
            <a:custGeom>
              <a:avLst/>
              <a:gdLst>
                <a:gd name="T0" fmla="*/ 0 w 1335"/>
                <a:gd name="T1" fmla="*/ 77 h 168"/>
                <a:gd name="T2" fmla="*/ 840 w 1335"/>
                <a:gd name="T3" fmla="*/ 168 h 168"/>
                <a:gd name="T4" fmla="*/ 1335 w 1335"/>
                <a:gd name="T5" fmla="*/ 85 h 168"/>
                <a:gd name="T6" fmla="*/ 651 w 1335"/>
                <a:gd name="T7" fmla="*/ 0 h 168"/>
                <a:gd name="T8" fmla="*/ 0 w 1335"/>
                <a:gd name="T9" fmla="*/ 77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35" h="168">
                  <a:moveTo>
                    <a:pt x="0" y="77"/>
                  </a:moveTo>
                  <a:lnTo>
                    <a:pt x="840" y="168"/>
                  </a:lnTo>
                  <a:lnTo>
                    <a:pt x="1335" y="85"/>
                  </a:lnTo>
                  <a:lnTo>
                    <a:pt x="651" y="0"/>
                  </a:lnTo>
                  <a:lnTo>
                    <a:pt x="0" y="77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1" name="Freeform 25"/>
            <p:cNvSpPr>
              <a:spLocks noEditPoints="1"/>
            </p:cNvSpPr>
            <p:nvPr/>
          </p:nvSpPr>
          <p:spPr bwMode="auto">
            <a:xfrm>
              <a:off x="3774" y="1912"/>
              <a:ext cx="389" cy="496"/>
            </a:xfrm>
            <a:custGeom>
              <a:avLst/>
              <a:gdLst>
                <a:gd name="T0" fmla="*/ 0 w 389"/>
                <a:gd name="T1" fmla="*/ 173 h 496"/>
                <a:gd name="T2" fmla="*/ 0 w 389"/>
                <a:gd name="T3" fmla="*/ 496 h 496"/>
                <a:gd name="T4" fmla="*/ 389 w 389"/>
                <a:gd name="T5" fmla="*/ 396 h 496"/>
                <a:gd name="T6" fmla="*/ 389 w 389"/>
                <a:gd name="T7" fmla="*/ 0 h 496"/>
                <a:gd name="T8" fmla="*/ 0 w 389"/>
                <a:gd name="T9" fmla="*/ 173 h 496"/>
                <a:gd name="T10" fmla="*/ 375 w 389"/>
                <a:gd name="T11" fmla="*/ 36 h 496"/>
                <a:gd name="T12" fmla="*/ 273 w 389"/>
                <a:gd name="T13" fmla="*/ 223 h 496"/>
                <a:gd name="T14" fmla="*/ 377 w 389"/>
                <a:gd name="T15" fmla="*/ 381 h 496"/>
                <a:gd name="T16" fmla="*/ 377 w 389"/>
                <a:gd name="T17" fmla="*/ 381 h 496"/>
                <a:gd name="T18" fmla="*/ 256 w 389"/>
                <a:gd name="T19" fmla="*/ 248 h 496"/>
                <a:gd name="T20" fmla="*/ 188 w 389"/>
                <a:gd name="T21" fmla="*/ 340 h 496"/>
                <a:gd name="T22" fmla="*/ 132 w 389"/>
                <a:gd name="T23" fmla="*/ 298 h 496"/>
                <a:gd name="T24" fmla="*/ 13 w 389"/>
                <a:gd name="T25" fmla="*/ 462 h 496"/>
                <a:gd name="T26" fmla="*/ 13 w 389"/>
                <a:gd name="T27" fmla="*/ 462 h 496"/>
                <a:gd name="T28" fmla="*/ 100 w 389"/>
                <a:gd name="T29" fmla="*/ 281 h 496"/>
                <a:gd name="T30" fmla="*/ 13 w 389"/>
                <a:gd name="T31" fmla="*/ 192 h 496"/>
                <a:gd name="T32" fmla="*/ 182 w 389"/>
                <a:gd name="T33" fmla="*/ 294 h 496"/>
                <a:gd name="T34" fmla="*/ 375 w 389"/>
                <a:gd name="T35" fmla="*/ 36 h 496"/>
                <a:gd name="T36" fmla="*/ 375 w 389"/>
                <a:gd name="T37" fmla="*/ 36 h 4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389" h="496">
                  <a:moveTo>
                    <a:pt x="0" y="173"/>
                  </a:moveTo>
                  <a:lnTo>
                    <a:pt x="0" y="496"/>
                  </a:lnTo>
                  <a:lnTo>
                    <a:pt x="389" y="396"/>
                  </a:lnTo>
                  <a:lnTo>
                    <a:pt x="389" y="0"/>
                  </a:lnTo>
                  <a:lnTo>
                    <a:pt x="0" y="173"/>
                  </a:lnTo>
                  <a:close/>
                  <a:moveTo>
                    <a:pt x="375" y="36"/>
                  </a:moveTo>
                  <a:lnTo>
                    <a:pt x="273" y="223"/>
                  </a:lnTo>
                  <a:lnTo>
                    <a:pt x="377" y="381"/>
                  </a:lnTo>
                  <a:lnTo>
                    <a:pt x="377" y="381"/>
                  </a:lnTo>
                  <a:lnTo>
                    <a:pt x="256" y="248"/>
                  </a:lnTo>
                  <a:lnTo>
                    <a:pt x="188" y="340"/>
                  </a:lnTo>
                  <a:lnTo>
                    <a:pt x="132" y="298"/>
                  </a:lnTo>
                  <a:lnTo>
                    <a:pt x="13" y="462"/>
                  </a:lnTo>
                  <a:lnTo>
                    <a:pt x="13" y="462"/>
                  </a:lnTo>
                  <a:lnTo>
                    <a:pt x="100" y="281"/>
                  </a:lnTo>
                  <a:lnTo>
                    <a:pt x="13" y="192"/>
                  </a:lnTo>
                  <a:lnTo>
                    <a:pt x="182" y="294"/>
                  </a:lnTo>
                  <a:lnTo>
                    <a:pt x="375" y="36"/>
                  </a:lnTo>
                  <a:lnTo>
                    <a:pt x="375" y="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2" name="Freeform 26"/>
            <p:cNvSpPr/>
            <p:nvPr/>
          </p:nvSpPr>
          <p:spPr bwMode="auto">
            <a:xfrm>
              <a:off x="4007" y="2664"/>
              <a:ext cx="968" cy="1658"/>
            </a:xfrm>
            <a:custGeom>
              <a:avLst/>
              <a:gdLst>
                <a:gd name="T0" fmla="*/ 968 w 968"/>
                <a:gd name="T1" fmla="*/ 1371 h 1658"/>
                <a:gd name="T2" fmla="*/ 0 w 968"/>
                <a:gd name="T3" fmla="*/ 1658 h 1658"/>
                <a:gd name="T4" fmla="*/ 0 w 968"/>
                <a:gd name="T5" fmla="*/ 0 h 1658"/>
                <a:gd name="T6" fmla="*/ 968 w 968"/>
                <a:gd name="T7" fmla="*/ 112 h 1658"/>
                <a:gd name="T8" fmla="*/ 968 w 968"/>
                <a:gd name="T9" fmla="*/ 1371 h 1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68" h="1658">
                  <a:moveTo>
                    <a:pt x="968" y="1371"/>
                  </a:moveTo>
                  <a:lnTo>
                    <a:pt x="0" y="1658"/>
                  </a:lnTo>
                  <a:lnTo>
                    <a:pt x="0" y="0"/>
                  </a:lnTo>
                  <a:lnTo>
                    <a:pt x="968" y="112"/>
                  </a:lnTo>
                  <a:lnTo>
                    <a:pt x="968" y="1371"/>
                  </a:lnTo>
                  <a:close/>
                </a:path>
              </a:pathLst>
            </a:custGeom>
            <a:solidFill>
              <a:srgbClr val="4274B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3" name="Freeform 27"/>
            <p:cNvSpPr/>
            <p:nvPr/>
          </p:nvSpPr>
          <p:spPr bwMode="auto">
            <a:xfrm>
              <a:off x="3095" y="2664"/>
              <a:ext cx="912" cy="1658"/>
            </a:xfrm>
            <a:custGeom>
              <a:avLst/>
              <a:gdLst>
                <a:gd name="T0" fmla="*/ 0 w 912"/>
                <a:gd name="T1" fmla="*/ 1371 h 1658"/>
                <a:gd name="T2" fmla="*/ 912 w 912"/>
                <a:gd name="T3" fmla="*/ 1658 h 1658"/>
                <a:gd name="T4" fmla="*/ 912 w 912"/>
                <a:gd name="T5" fmla="*/ 0 h 1658"/>
                <a:gd name="T6" fmla="*/ 8 w 912"/>
                <a:gd name="T7" fmla="*/ 112 h 1658"/>
                <a:gd name="T8" fmla="*/ 0 w 912"/>
                <a:gd name="T9" fmla="*/ 1371 h 16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12" h="1658">
                  <a:moveTo>
                    <a:pt x="0" y="1371"/>
                  </a:moveTo>
                  <a:lnTo>
                    <a:pt x="912" y="1658"/>
                  </a:lnTo>
                  <a:lnTo>
                    <a:pt x="912" y="0"/>
                  </a:lnTo>
                  <a:lnTo>
                    <a:pt x="8" y="112"/>
                  </a:lnTo>
                  <a:lnTo>
                    <a:pt x="0" y="1371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4" name="Freeform 28"/>
            <p:cNvSpPr/>
            <p:nvPr/>
          </p:nvSpPr>
          <p:spPr bwMode="auto">
            <a:xfrm>
              <a:off x="4190" y="3032"/>
              <a:ext cx="626" cy="880"/>
            </a:xfrm>
            <a:custGeom>
              <a:avLst/>
              <a:gdLst>
                <a:gd name="T0" fmla="*/ 312 w 325"/>
                <a:gd name="T1" fmla="*/ 325 h 457"/>
                <a:gd name="T2" fmla="*/ 259 w 325"/>
                <a:gd name="T3" fmla="*/ 296 h 457"/>
                <a:gd name="T4" fmla="*/ 237 w 325"/>
                <a:gd name="T5" fmla="*/ 285 h 457"/>
                <a:gd name="T6" fmla="*/ 219 w 325"/>
                <a:gd name="T7" fmla="*/ 233 h 457"/>
                <a:gd name="T8" fmla="*/ 237 w 325"/>
                <a:gd name="T9" fmla="*/ 177 h 457"/>
                <a:gd name="T10" fmla="*/ 252 w 325"/>
                <a:gd name="T11" fmla="*/ 142 h 457"/>
                <a:gd name="T12" fmla="*/ 247 w 325"/>
                <a:gd name="T13" fmla="*/ 119 h 457"/>
                <a:gd name="T14" fmla="*/ 247 w 325"/>
                <a:gd name="T15" fmla="*/ 120 h 457"/>
                <a:gd name="T16" fmla="*/ 247 w 325"/>
                <a:gd name="T17" fmla="*/ 119 h 457"/>
                <a:gd name="T18" fmla="*/ 247 w 325"/>
                <a:gd name="T19" fmla="*/ 119 h 457"/>
                <a:gd name="T20" fmla="*/ 247 w 325"/>
                <a:gd name="T21" fmla="*/ 118 h 457"/>
                <a:gd name="T22" fmla="*/ 248 w 325"/>
                <a:gd name="T23" fmla="*/ 111 h 457"/>
                <a:gd name="T24" fmla="*/ 248 w 325"/>
                <a:gd name="T25" fmla="*/ 110 h 457"/>
                <a:gd name="T26" fmla="*/ 248 w 325"/>
                <a:gd name="T27" fmla="*/ 104 h 457"/>
                <a:gd name="T28" fmla="*/ 248 w 325"/>
                <a:gd name="T29" fmla="*/ 104 h 457"/>
                <a:gd name="T30" fmla="*/ 248 w 325"/>
                <a:gd name="T31" fmla="*/ 104 h 457"/>
                <a:gd name="T32" fmla="*/ 248 w 325"/>
                <a:gd name="T33" fmla="*/ 103 h 457"/>
                <a:gd name="T34" fmla="*/ 248 w 325"/>
                <a:gd name="T35" fmla="*/ 103 h 457"/>
                <a:gd name="T36" fmla="*/ 248 w 325"/>
                <a:gd name="T37" fmla="*/ 103 h 457"/>
                <a:gd name="T38" fmla="*/ 248 w 325"/>
                <a:gd name="T39" fmla="*/ 102 h 457"/>
                <a:gd name="T40" fmla="*/ 248 w 325"/>
                <a:gd name="T41" fmla="*/ 102 h 457"/>
                <a:gd name="T42" fmla="*/ 248 w 325"/>
                <a:gd name="T43" fmla="*/ 102 h 457"/>
                <a:gd name="T44" fmla="*/ 246 w 325"/>
                <a:gd name="T45" fmla="*/ 62 h 457"/>
                <a:gd name="T46" fmla="*/ 103 w 325"/>
                <a:gd name="T47" fmla="*/ 62 h 457"/>
                <a:gd name="T48" fmla="*/ 101 w 325"/>
                <a:gd name="T49" fmla="*/ 102 h 457"/>
                <a:gd name="T50" fmla="*/ 101 w 325"/>
                <a:gd name="T51" fmla="*/ 102 h 457"/>
                <a:gd name="T52" fmla="*/ 101 w 325"/>
                <a:gd name="T53" fmla="*/ 102 h 457"/>
                <a:gd name="T54" fmla="*/ 101 w 325"/>
                <a:gd name="T55" fmla="*/ 104 h 457"/>
                <a:gd name="T56" fmla="*/ 101 w 325"/>
                <a:gd name="T57" fmla="*/ 104 h 457"/>
                <a:gd name="T58" fmla="*/ 101 w 325"/>
                <a:gd name="T59" fmla="*/ 104 h 457"/>
                <a:gd name="T60" fmla="*/ 101 w 325"/>
                <a:gd name="T61" fmla="*/ 105 h 457"/>
                <a:gd name="T62" fmla="*/ 101 w 325"/>
                <a:gd name="T63" fmla="*/ 105 h 457"/>
                <a:gd name="T64" fmla="*/ 101 w 325"/>
                <a:gd name="T65" fmla="*/ 105 h 457"/>
                <a:gd name="T66" fmla="*/ 101 w 325"/>
                <a:gd name="T67" fmla="*/ 105 h 457"/>
                <a:gd name="T68" fmla="*/ 103 w 325"/>
                <a:gd name="T69" fmla="*/ 123 h 457"/>
                <a:gd name="T70" fmla="*/ 96 w 325"/>
                <a:gd name="T71" fmla="*/ 142 h 457"/>
                <a:gd name="T72" fmla="*/ 112 w 325"/>
                <a:gd name="T73" fmla="*/ 177 h 457"/>
                <a:gd name="T74" fmla="*/ 130 w 325"/>
                <a:gd name="T75" fmla="*/ 233 h 457"/>
                <a:gd name="T76" fmla="*/ 112 w 325"/>
                <a:gd name="T77" fmla="*/ 296 h 457"/>
                <a:gd name="T78" fmla="*/ 20 w 325"/>
                <a:gd name="T79" fmla="*/ 363 h 457"/>
                <a:gd name="T80" fmla="*/ 5 w 325"/>
                <a:gd name="T81" fmla="*/ 457 h 457"/>
                <a:gd name="T82" fmla="*/ 321 w 325"/>
                <a:gd name="T83" fmla="*/ 387 h 457"/>
                <a:gd name="T84" fmla="*/ 312 w 325"/>
                <a:gd name="T85" fmla="*/ 325 h 4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325" h="457">
                  <a:moveTo>
                    <a:pt x="312" y="325"/>
                  </a:moveTo>
                  <a:cubicBezTo>
                    <a:pt x="297" y="311"/>
                    <a:pt x="280" y="308"/>
                    <a:pt x="259" y="296"/>
                  </a:cubicBezTo>
                  <a:cubicBezTo>
                    <a:pt x="237" y="285"/>
                    <a:pt x="237" y="285"/>
                    <a:pt x="237" y="285"/>
                  </a:cubicBezTo>
                  <a:cubicBezTo>
                    <a:pt x="237" y="285"/>
                    <a:pt x="197" y="262"/>
                    <a:pt x="219" y="233"/>
                  </a:cubicBezTo>
                  <a:cubicBezTo>
                    <a:pt x="228" y="221"/>
                    <a:pt x="233" y="200"/>
                    <a:pt x="237" y="177"/>
                  </a:cubicBezTo>
                  <a:cubicBezTo>
                    <a:pt x="242" y="177"/>
                    <a:pt x="249" y="162"/>
                    <a:pt x="252" y="142"/>
                  </a:cubicBezTo>
                  <a:cubicBezTo>
                    <a:pt x="256" y="126"/>
                    <a:pt x="251" y="121"/>
                    <a:pt x="247" y="119"/>
                  </a:cubicBezTo>
                  <a:cubicBezTo>
                    <a:pt x="247" y="119"/>
                    <a:pt x="247" y="120"/>
                    <a:pt x="247" y="120"/>
                  </a:cubicBezTo>
                  <a:cubicBezTo>
                    <a:pt x="247" y="120"/>
                    <a:pt x="247" y="119"/>
                    <a:pt x="247" y="119"/>
                  </a:cubicBezTo>
                  <a:cubicBezTo>
                    <a:pt x="247" y="119"/>
                    <a:pt x="247" y="119"/>
                    <a:pt x="247" y="119"/>
                  </a:cubicBezTo>
                  <a:cubicBezTo>
                    <a:pt x="247" y="119"/>
                    <a:pt x="247" y="118"/>
                    <a:pt x="247" y="118"/>
                  </a:cubicBezTo>
                  <a:cubicBezTo>
                    <a:pt x="247" y="116"/>
                    <a:pt x="247" y="113"/>
                    <a:pt x="248" y="111"/>
                  </a:cubicBezTo>
                  <a:cubicBezTo>
                    <a:pt x="248" y="110"/>
                    <a:pt x="248" y="110"/>
                    <a:pt x="248" y="110"/>
                  </a:cubicBezTo>
                  <a:cubicBezTo>
                    <a:pt x="248" y="108"/>
                    <a:pt x="248" y="106"/>
                    <a:pt x="248" y="104"/>
                  </a:cubicBezTo>
                  <a:cubicBezTo>
                    <a:pt x="248" y="104"/>
                    <a:pt x="248" y="104"/>
                    <a:pt x="248" y="104"/>
                  </a:cubicBezTo>
                  <a:cubicBezTo>
                    <a:pt x="248" y="104"/>
                    <a:pt x="248" y="104"/>
                    <a:pt x="248" y="104"/>
                  </a:cubicBezTo>
                  <a:cubicBezTo>
                    <a:pt x="248" y="104"/>
                    <a:pt x="248" y="103"/>
                    <a:pt x="248" y="103"/>
                  </a:cubicBezTo>
                  <a:cubicBezTo>
                    <a:pt x="248" y="103"/>
                    <a:pt x="248" y="103"/>
                    <a:pt x="248" y="103"/>
                  </a:cubicBezTo>
                  <a:cubicBezTo>
                    <a:pt x="248" y="103"/>
                    <a:pt x="248" y="103"/>
                    <a:pt x="248" y="103"/>
                  </a:cubicBezTo>
                  <a:cubicBezTo>
                    <a:pt x="248" y="103"/>
                    <a:pt x="248" y="103"/>
                    <a:pt x="248" y="102"/>
                  </a:cubicBezTo>
                  <a:cubicBezTo>
                    <a:pt x="248" y="102"/>
                    <a:pt x="248" y="102"/>
                    <a:pt x="248" y="102"/>
                  </a:cubicBezTo>
                  <a:cubicBezTo>
                    <a:pt x="248" y="102"/>
                    <a:pt x="248" y="102"/>
                    <a:pt x="248" y="102"/>
                  </a:cubicBezTo>
                  <a:cubicBezTo>
                    <a:pt x="250" y="85"/>
                    <a:pt x="248" y="70"/>
                    <a:pt x="246" y="62"/>
                  </a:cubicBezTo>
                  <a:cubicBezTo>
                    <a:pt x="233" y="16"/>
                    <a:pt x="133" y="0"/>
                    <a:pt x="103" y="62"/>
                  </a:cubicBezTo>
                  <a:cubicBezTo>
                    <a:pt x="99" y="69"/>
                    <a:pt x="99" y="85"/>
                    <a:pt x="101" y="102"/>
                  </a:cubicBezTo>
                  <a:cubicBezTo>
                    <a:pt x="101" y="102"/>
                    <a:pt x="101" y="102"/>
                    <a:pt x="101" y="102"/>
                  </a:cubicBezTo>
                  <a:cubicBezTo>
                    <a:pt x="101" y="102"/>
                    <a:pt x="101" y="102"/>
                    <a:pt x="101" y="102"/>
                  </a:cubicBezTo>
                  <a:cubicBezTo>
                    <a:pt x="101" y="103"/>
                    <a:pt x="101" y="103"/>
                    <a:pt x="101" y="104"/>
                  </a:cubicBezTo>
                  <a:cubicBezTo>
                    <a:pt x="101" y="104"/>
                    <a:pt x="101" y="104"/>
                    <a:pt x="101" y="104"/>
                  </a:cubicBezTo>
                  <a:cubicBezTo>
                    <a:pt x="101" y="104"/>
                    <a:pt x="101" y="104"/>
                    <a:pt x="101" y="104"/>
                  </a:cubicBezTo>
                  <a:cubicBezTo>
                    <a:pt x="101" y="104"/>
                    <a:pt x="101" y="104"/>
                    <a:pt x="101" y="105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1" y="105"/>
                    <a:pt x="101" y="105"/>
                    <a:pt x="101" y="105"/>
                  </a:cubicBezTo>
                  <a:cubicBezTo>
                    <a:pt x="102" y="111"/>
                    <a:pt x="102" y="117"/>
                    <a:pt x="103" y="123"/>
                  </a:cubicBezTo>
                  <a:cubicBezTo>
                    <a:pt x="98" y="124"/>
                    <a:pt x="93" y="127"/>
                    <a:pt x="96" y="142"/>
                  </a:cubicBezTo>
                  <a:cubicBezTo>
                    <a:pt x="100" y="162"/>
                    <a:pt x="107" y="177"/>
                    <a:pt x="112" y="177"/>
                  </a:cubicBezTo>
                  <a:cubicBezTo>
                    <a:pt x="115" y="200"/>
                    <a:pt x="121" y="221"/>
                    <a:pt x="130" y="233"/>
                  </a:cubicBezTo>
                  <a:cubicBezTo>
                    <a:pt x="152" y="262"/>
                    <a:pt x="113" y="296"/>
                    <a:pt x="112" y="296"/>
                  </a:cubicBezTo>
                  <a:cubicBezTo>
                    <a:pt x="112" y="296"/>
                    <a:pt x="34" y="348"/>
                    <a:pt x="20" y="363"/>
                  </a:cubicBezTo>
                  <a:cubicBezTo>
                    <a:pt x="0" y="385"/>
                    <a:pt x="5" y="457"/>
                    <a:pt x="5" y="457"/>
                  </a:cubicBezTo>
                  <a:cubicBezTo>
                    <a:pt x="321" y="387"/>
                    <a:pt x="321" y="387"/>
                    <a:pt x="321" y="387"/>
                  </a:cubicBezTo>
                  <a:cubicBezTo>
                    <a:pt x="321" y="387"/>
                    <a:pt x="325" y="338"/>
                    <a:pt x="312" y="325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5" name="Freeform 29"/>
            <p:cNvSpPr/>
            <p:nvPr/>
          </p:nvSpPr>
          <p:spPr bwMode="auto">
            <a:xfrm>
              <a:off x="2637" y="1034"/>
              <a:ext cx="855" cy="3103"/>
            </a:xfrm>
            <a:custGeom>
              <a:avLst/>
              <a:gdLst>
                <a:gd name="T0" fmla="*/ 823 w 855"/>
                <a:gd name="T1" fmla="*/ 0 h 3103"/>
                <a:gd name="T2" fmla="*/ 855 w 855"/>
                <a:gd name="T3" fmla="*/ 0 h 3103"/>
                <a:gd name="T4" fmla="*/ 31 w 855"/>
                <a:gd name="T5" fmla="*/ 3095 h 3103"/>
                <a:gd name="T6" fmla="*/ 0 w 855"/>
                <a:gd name="T7" fmla="*/ 3103 h 3103"/>
                <a:gd name="T8" fmla="*/ 823 w 855"/>
                <a:gd name="T9" fmla="*/ 0 h 3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5" h="3103">
                  <a:moveTo>
                    <a:pt x="823" y="0"/>
                  </a:moveTo>
                  <a:lnTo>
                    <a:pt x="855" y="0"/>
                  </a:lnTo>
                  <a:lnTo>
                    <a:pt x="31" y="3095"/>
                  </a:lnTo>
                  <a:lnTo>
                    <a:pt x="0" y="3103"/>
                  </a:lnTo>
                  <a:lnTo>
                    <a:pt x="823" y="0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6" name="Freeform 30"/>
            <p:cNvSpPr/>
            <p:nvPr/>
          </p:nvSpPr>
          <p:spPr bwMode="auto">
            <a:xfrm>
              <a:off x="3357" y="1290"/>
              <a:ext cx="253" cy="129"/>
            </a:xfrm>
            <a:custGeom>
              <a:avLst/>
              <a:gdLst>
                <a:gd name="T0" fmla="*/ 0 w 253"/>
                <a:gd name="T1" fmla="*/ 129 h 129"/>
                <a:gd name="T2" fmla="*/ 253 w 253"/>
                <a:gd name="T3" fmla="*/ 0 h 129"/>
                <a:gd name="T4" fmla="*/ 249 w 253"/>
                <a:gd name="T5" fmla="*/ 21 h 129"/>
                <a:gd name="T6" fmla="*/ 35 w 253"/>
                <a:gd name="T7" fmla="*/ 127 h 129"/>
                <a:gd name="T8" fmla="*/ 0 w 253"/>
                <a:gd name="T9" fmla="*/ 129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3" h="129">
                  <a:moveTo>
                    <a:pt x="0" y="129"/>
                  </a:moveTo>
                  <a:lnTo>
                    <a:pt x="253" y="0"/>
                  </a:lnTo>
                  <a:lnTo>
                    <a:pt x="249" y="21"/>
                  </a:lnTo>
                  <a:lnTo>
                    <a:pt x="35" y="127"/>
                  </a:lnTo>
                  <a:lnTo>
                    <a:pt x="0" y="129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7" name="Freeform 31"/>
            <p:cNvSpPr/>
            <p:nvPr/>
          </p:nvSpPr>
          <p:spPr bwMode="auto">
            <a:xfrm>
              <a:off x="3275" y="1602"/>
              <a:ext cx="260" cy="133"/>
            </a:xfrm>
            <a:custGeom>
              <a:avLst/>
              <a:gdLst>
                <a:gd name="T0" fmla="*/ 0 w 260"/>
                <a:gd name="T1" fmla="*/ 131 h 133"/>
                <a:gd name="T2" fmla="*/ 260 w 260"/>
                <a:gd name="T3" fmla="*/ 0 h 133"/>
                <a:gd name="T4" fmla="*/ 254 w 260"/>
                <a:gd name="T5" fmla="*/ 27 h 133"/>
                <a:gd name="T6" fmla="*/ 32 w 260"/>
                <a:gd name="T7" fmla="*/ 133 h 133"/>
                <a:gd name="T8" fmla="*/ 0 w 260"/>
                <a:gd name="T9" fmla="*/ 131 h 1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0" h="133">
                  <a:moveTo>
                    <a:pt x="0" y="131"/>
                  </a:moveTo>
                  <a:lnTo>
                    <a:pt x="260" y="0"/>
                  </a:lnTo>
                  <a:lnTo>
                    <a:pt x="254" y="27"/>
                  </a:lnTo>
                  <a:lnTo>
                    <a:pt x="32" y="133"/>
                  </a:lnTo>
                  <a:lnTo>
                    <a:pt x="0" y="131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8" name="Freeform 32"/>
            <p:cNvSpPr/>
            <p:nvPr/>
          </p:nvSpPr>
          <p:spPr bwMode="auto">
            <a:xfrm>
              <a:off x="3099" y="2322"/>
              <a:ext cx="276" cy="69"/>
            </a:xfrm>
            <a:custGeom>
              <a:avLst/>
              <a:gdLst>
                <a:gd name="T0" fmla="*/ 0 w 276"/>
                <a:gd name="T1" fmla="*/ 67 h 69"/>
                <a:gd name="T2" fmla="*/ 270 w 276"/>
                <a:gd name="T3" fmla="*/ 0 h 69"/>
                <a:gd name="T4" fmla="*/ 276 w 276"/>
                <a:gd name="T5" fmla="*/ 17 h 69"/>
                <a:gd name="T6" fmla="*/ 33 w 276"/>
                <a:gd name="T7" fmla="*/ 69 h 69"/>
                <a:gd name="T8" fmla="*/ 0 w 276"/>
                <a:gd name="T9" fmla="*/ 67 h 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6" h="69">
                  <a:moveTo>
                    <a:pt x="0" y="67"/>
                  </a:moveTo>
                  <a:lnTo>
                    <a:pt x="270" y="0"/>
                  </a:lnTo>
                  <a:lnTo>
                    <a:pt x="276" y="17"/>
                  </a:lnTo>
                  <a:lnTo>
                    <a:pt x="33" y="69"/>
                  </a:lnTo>
                  <a:lnTo>
                    <a:pt x="0" y="67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39" name="Freeform 33"/>
            <p:cNvSpPr/>
            <p:nvPr/>
          </p:nvSpPr>
          <p:spPr bwMode="auto">
            <a:xfrm>
              <a:off x="3007" y="2697"/>
              <a:ext cx="271" cy="43"/>
            </a:xfrm>
            <a:custGeom>
              <a:avLst/>
              <a:gdLst>
                <a:gd name="T0" fmla="*/ 0 w 271"/>
                <a:gd name="T1" fmla="*/ 41 h 43"/>
                <a:gd name="T2" fmla="*/ 266 w 271"/>
                <a:gd name="T3" fmla="*/ 0 h 43"/>
                <a:gd name="T4" fmla="*/ 271 w 271"/>
                <a:gd name="T5" fmla="*/ 17 h 43"/>
                <a:gd name="T6" fmla="*/ 31 w 271"/>
                <a:gd name="T7" fmla="*/ 43 h 43"/>
                <a:gd name="T8" fmla="*/ 0 w 271"/>
                <a:gd name="T9" fmla="*/ 41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1" h="43">
                  <a:moveTo>
                    <a:pt x="0" y="41"/>
                  </a:moveTo>
                  <a:lnTo>
                    <a:pt x="266" y="0"/>
                  </a:lnTo>
                  <a:lnTo>
                    <a:pt x="271" y="17"/>
                  </a:lnTo>
                  <a:lnTo>
                    <a:pt x="31" y="43"/>
                  </a:lnTo>
                  <a:lnTo>
                    <a:pt x="0" y="41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40" name="Freeform 34"/>
            <p:cNvSpPr/>
            <p:nvPr/>
          </p:nvSpPr>
          <p:spPr bwMode="auto">
            <a:xfrm>
              <a:off x="2837" y="3379"/>
              <a:ext cx="278" cy="25"/>
            </a:xfrm>
            <a:custGeom>
              <a:avLst/>
              <a:gdLst>
                <a:gd name="T0" fmla="*/ 0 w 278"/>
                <a:gd name="T1" fmla="*/ 0 h 25"/>
                <a:gd name="T2" fmla="*/ 264 w 278"/>
                <a:gd name="T3" fmla="*/ 25 h 25"/>
                <a:gd name="T4" fmla="*/ 278 w 278"/>
                <a:gd name="T5" fmla="*/ 21 h 25"/>
                <a:gd name="T6" fmla="*/ 31 w 278"/>
                <a:gd name="T7" fmla="*/ 0 h 25"/>
                <a:gd name="T8" fmla="*/ 0 w 278"/>
                <a:gd name="T9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8" h="25">
                  <a:moveTo>
                    <a:pt x="0" y="0"/>
                  </a:moveTo>
                  <a:lnTo>
                    <a:pt x="264" y="25"/>
                  </a:lnTo>
                  <a:lnTo>
                    <a:pt x="278" y="21"/>
                  </a:lnTo>
                  <a:lnTo>
                    <a:pt x="31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41" name="Freeform 35"/>
            <p:cNvSpPr/>
            <p:nvPr/>
          </p:nvSpPr>
          <p:spPr bwMode="auto">
            <a:xfrm>
              <a:off x="2739" y="3746"/>
              <a:ext cx="270" cy="54"/>
            </a:xfrm>
            <a:custGeom>
              <a:avLst/>
              <a:gdLst>
                <a:gd name="T0" fmla="*/ 0 w 270"/>
                <a:gd name="T1" fmla="*/ 0 h 54"/>
                <a:gd name="T2" fmla="*/ 266 w 270"/>
                <a:gd name="T3" fmla="*/ 54 h 54"/>
                <a:gd name="T4" fmla="*/ 270 w 270"/>
                <a:gd name="T5" fmla="*/ 45 h 54"/>
                <a:gd name="T6" fmla="*/ 33 w 270"/>
                <a:gd name="T7" fmla="*/ 0 h 54"/>
                <a:gd name="T8" fmla="*/ 0 w 270"/>
                <a:gd name="T9" fmla="*/ 0 h 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0" h="54">
                  <a:moveTo>
                    <a:pt x="0" y="0"/>
                  </a:moveTo>
                  <a:lnTo>
                    <a:pt x="266" y="54"/>
                  </a:lnTo>
                  <a:lnTo>
                    <a:pt x="270" y="45"/>
                  </a:lnTo>
                  <a:lnTo>
                    <a:pt x="33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42" name="Freeform 36"/>
            <p:cNvSpPr>
              <a:spLocks noEditPoints="1"/>
            </p:cNvSpPr>
            <p:nvPr/>
          </p:nvSpPr>
          <p:spPr bwMode="auto">
            <a:xfrm>
              <a:off x="2560" y="845"/>
              <a:ext cx="1233" cy="3423"/>
            </a:xfrm>
            <a:custGeom>
              <a:avLst/>
              <a:gdLst>
                <a:gd name="T0" fmla="*/ 1136 w 1233"/>
                <a:gd name="T1" fmla="*/ 89 h 3423"/>
                <a:gd name="T2" fmla="*/ 1077 w 1233"/>
                <a:gd name="T3" fmla="*/ 337 h 3423"/>
                <a:gd name="T4" fmla="*/ 826 w 1233"/>
                <a:gd name="T5" fmla="*/ 466 h 3423"/>
                <a:gd name="T6" fmla="*/ 900 w 1233"/>
                <a:gd name="T7" fmla="*/ 189 h 3423"/>
                <a:gd name="T8" fmla="*/ 821 w 1233"/>
                <a:gd name="T9" fmla="*/ 266 h 3423"/>
                <a:gd name="T10" fmla="*/ 0 w 1233"/>
                <a:gd name="T11" fmla="*/ 3259 h 3423"/>
                <a:gd name="T12" fmla="*/ 77 w 1233"/>
                <a:gd name="T13" fmla="*/ 3292 h 3423"/>
                <a:gd name="T14" fmla="*/ 158 w 1233"/>
                <a:gd name="T15" fmla="*/ 2990 h 3423"/>
                <a:gd name="T16" fmla="*/ 420 w 1233"/>
                <a:gd name="T17" fmla="*/ 3061 h 3423"/>
                <a:gd name="T18" fmla="*/ 343 w 1233"/>
                <a:gd name="T19" fmla="*/ 3383 h 3423"/>
                <a:gd name="T20" fmla="*/ 455 w 1233"/>
                <a:gd name="T21" fmla="*/ 3423 h 3423"/>
                <a:gd name="T22" fmla="*/ 1233 w 1233"/>
                <a:gd name="T23" fmla="*/ 0 h 3423"/>
                <a:gd name="T24" fmla="*/ 1136 w 1233"/>
                <a:gd name="T25" fmla="*/ 89 h 3423"/>
                <a:gd name="T26" fmla="*/ 1050 w 1233"/>
                <a:gd name="T27" fmla="*/ 445 h 3423"/>
                <a:gd name="T28" fmla="*/ 1002 w 1233"/>
                <a:gd name="T29" fmla="*/ 649 h 3423"/>
                <a:gd name="T30" fmla="*/ 742 w 1233"/>
                <a:gd name="T31" fmla="*/ 782 h 3423"/>
                <a:gd name="T32" fmla="*/ 797 w 1233"/>
                <a:gd name="T33" fmla="*/ 572 h 3423"/>
                <a:gd name="T34" fmla="*/ 1050 w 1233"/>
                <a:gd name="T35" fmla="*/ 445 h 3423"/>
                <a:gd name="T36" fmla="*/ 372 w 1233"/>
                <a:gd name="T37" fmla="*/ 2181 h 3423"/>
                <a:gd name="T38" fmla="*/ 449 w 1233"/>
                <a:gd name="T39" fmla="*/ 1893 h 3423"/>
                <a:gd name="T40" fmla="*/ 709 w 1233"/>
                <a:gd name="T41" fmla="*/ 1860 h 3423"/>
                <a:gd name="T42" fmla="*/ 636 w 1233"/>
                <a:gd name="T43" fmla="*/ 2168 h 3423"/>
                <a:gd name="T44" fmla="*/ 372 w 1233"/>
                <a:gd name="T45" fmla="*/ 2181 h 3423"/>
                <a:gd name="T46" fmla="*/ 611 w 1233"/>
                <a:gd name="T47" fmla="*/ 2272 h 3423"/>
                <a:gd name="T48" fmla="*/ 541 w 1233"/>
                <a:gd name="T49" fmla="*/ 2559 h 3423"/>
                <a:gd name="T50" fmla="*/ 277 w 1233"/>
                <a:gd name="T51" fmla="*/ 2534 h 3423"/>
                <a:gd name="T52" fmla="*/ 349 w 1233"/>
                <a:gd name="T53" fmla="*/ 2270 h 3423"/>
                <a:gd name="T54" fmla="*/ 611 w 1233"/>
                <a:gd name="T55" fmla="*/ 2272 h 3423"/>
                <a:gd name="T56" fmla="*/ 474 w 1233"/>
                <a:gd name="T57" fmla="*/ 1798 h 3423"/>
                <a:gd name="T58" fmla="*/ 541 w 1233"/>
                <a:gd name="T59" fmla="*/ 1544 h 3423"/>
                <a:gd name="T60" fmla="*/ 799 w 1233"/>
                <a:gd name="T61" fmla="*/ 1483 h 3423"/>
                <a:gd name="T62" fmla="*/ 734 w 1233"/>
                <a:gd name="T63" fmla="*/ 1754 h 3423"/>
                <a:gd name="T64" fmla="*/ 474 w 1233"/>
                <a:gd name="T65" fmla="*/ 1798 h 3423"/>
                <a:gd name="T66" fmla="*/ 566 w 1233"/>
                <a:gd name="T67" fmla="*/ 1446 h 3423"/>
                <a:gd name="T68" fmla="*/ 624 w 1233"/>
                <a:gd name="T69" fmla="*/ 1228 h 3423"/>
                <a:gd name="T70" fmla="*/ 884 w 1233"/>
                <a:gd name="T71" fmla="*/ 1136 h 3423"/>
                <a:gd name="T72" fmla="*/ 824 w 1233"/>
                <a:gd name="T73" fmla="*/ 1377 h 3423"/>
                <a:gd name="T74" fmla="*/ 566 w 1233"/>
                <a:gd name="T75" fmla="*/ 1446 h 3423"/>
                <a:gd name="T76" fmla="*/ 653 w 1233"/>
                <a:gd name="T77" fmla="*/ 1121 h 3423"/>
                <a:gd name="T78" fmla="*/ 715 w 1233"/>
                <a:gd name="T79" fmla="*/ 888 h 3423"/>
                <a:gd name="T80" fmla="*/ 975 w 1233"/>
                <a:gd name="T81" fmla="*/ 757 h 3423"/>
                <a:gd name="T82" fmla="*/ 911 w 1233"/>
                <a:gd name="T83" fmla="*/ 1019 h 3423"/>
                <a:gd name="T84" fmla="*/ 653 w 1233"/>
                <a:gd name="T85" fmla="*/ 1121 h 3423"/>
                <a:gd name="T86" fmla="*/ 445 w 1233"/>
                <a:gd name="T87" fmla="*/ 2955 h 3423"/>
                <a:gd name="T88" fmla="*/ 181 w 1233"/>
                <a:gd name="T89" fmla="*/ 2901 h 3423"/>
                <a:gd name="T90" fmla="*/ 252 w 1233"/>
                <a:gd name="T91" fmla="*/ 2634 h 3423"/>
                <a:gd name="T92" fmla="*/ 514 w 1233"/>
                <a:gd name="T93" fmla="*/ 2665 h 3423"/>
                <a:gd name="T94" fmla="*/ 445 w 1233"/>
                <a:gd name="T95" fmla="*/ 2955 h 3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</a:cxnLst>
              <a:rect l="0" t="0" r="r" b="b"/>
              <a:pathLst>
                <a:path w="1233" h="3423">
                  <a:moveTo>
                    <a:pt x="1136" y="89"/>
                  </a:moveTo>
                  <a:lnTo>
                    <a:pt x="1077" y="337"/>
                  </a:lnTo>
                  <a:lnTo>
                    <a:pt x="826" y="466"/>
                  </a:lnTo>
                  <a:lnTo>
                    <a:pt x="900" y="189"/>
                  </a:lnTo>
                  <a:lnTo>
                    <a:pt x="821" y="266"/>
                  </a:lnTo>
                  <a:lnTo>
                    <a:pt x="0" y="3259"/>
                  </a:lnTo>
                  <a:lnTo>
                    <a:pt x="77" y="3292"/>
                  </a:lnTo>
                  <a:lnTo>
                    <a:pt x="158" y="2990"/>
                  </a:lnTo>
                  <a:lnTo>
                    <a:pt x="420" y="3061"/>
                  </a:lnTo>
                  <a:lnTo>
                    <a:pt x="343" y="3383"/>
                  </a:lnTo>
                  <a:lnTo>
                    <a:pt x="455" y="3423"/>
                  </a:lnTo>
                  <a:lnTo>
                    <a:pt x="1233" y="0"/>
                  </a:lnTo>
                  <a:lnTo>
                    <a:pt x="1136" y="89"/>
                  </a:lnTo>
                  <a:close/>
                  <a:moveTo>
                    <a:pt x="1050" y="445"/>
                  </a:moveTo>
                  <a:lnTo>
                    <a:pt x="1002" y="649"/>
                  </a:lnTo>
                  <a:lnTo>
                    <a:pt x="742" y="782"/>
                  </a:lnTo>
                  <a:lnTo>
                    <a:pt x="797" y="572"/>
                  </a:lnTo>
                  <a:lnTo>
                    <a:pt x="1050" y="445"/>
                  </a:lnTo>
                  <a:close/>
                  <a:moveTo>
                    <a:pt x="372" y="2181"/>
                  </a:moveTo>
                  <a:lnTo>
                    <a:pt x="449" y="1893"/>
                  </a:lnTo>
                  <a:lnTo>
                    <a:pt x="709" y="1860"/>
                  </a:lnTo>
                  <a:lnTo>
                    <a:pt x="636" y="2168"/>
                  </a:lnTo>
                  <a:lnTo>
                    <a:pt x="372" y="2181"/>
                  </a:lnTo>
                  <a:close/>
                  <a:moveTo>
                    <a:pt x="611" y="2272"/>
                  </a:moveTo>
                  <a:lnTo>
                    <a:pt x="541" y="2559"/>
                  </a:lnTo>
                  <a:lnTo>
                    <a:pt x="277" y="2534"/>
                  </a:lnTo>
                  <a:lnTo>
                    <a:pt x="349" y="2270"/>
                  </a:lnTo>
                  <a:lnTo>
                    <a:pt x="611" y="2272"/>
                  </a:lnTo>
                  <a:close/>
                  <a:moveTo>
                    <a:pt x="474" y="1798"/>
                  </a:moveTo>
                  <a:lnTo>
                    <a:pt x="541" y="1544"/>
                  </a:lnTo>
                  <a:lnTo>
                    <a:pt x="799" y="1483"/>
                  </a:lnTo>
                  <a:lnTo>
                    <a:pt x="734" y="1754"/>
                  </a:lnTo>
                  <a:lnTo>
                    <a:pt x="474" y="1798"/>
                  </a:lnTo>
                  <a:close/>
                  <a:moveTo>
                    <a:pt x="566" y="1446"/>
                  </a:moveTo>
                  <a:lnTo>
                    <a:pt x="624" y="1228"/>
                  </a:lnTo>
                  <a:lnTo>
                    <a:pt x="884" y="1136"/>
                  </a:lnTo>
                  <a:lnTo>
                    <a:pt x="824" y="1377"/>
                  </a:lnTo>
                  <a:lnTo>
                    <a:pt x="566" y="1446"/>
                  </a:lnTo>
                  <a:close/>
                  <a:moveTo>
                    <a:pt x="653" y="1121"/>
                  </a:moveTo>
                  <a:lnTo>
                    <a:pt x="715" y="888"/>
                  </a:lnTo>
                  <a:lnTo>
                    <a:pt x="975" y="757"/>
                  </a:lnTo>
                  <a:lnTo>
                    <a:pt x="911" y="1019"/>
                  </a:lnTo>
                  <a:lnTo>
                    <a:pt x="653" y="1121"/>
                  </a:lnTo>
                  <a:close/>
                  <a:moveTo>
                    <a:pt x="445" y="2955"/>
                  </a:moveTo>
                  <a:lnTo>
                    <a:pt x="181" y="2901"/>
                  </a:lnTo>
                  <a:lnTo>
                    <a:pt x="252" y="2634"/>
                  </a:lnTo>
                  <a:lnTo>
                    <a:pt x="514" y="2665"/>
                  </a:lnTo>
                  <a:lnTo>
                    <a:pt x="445" y="2955"/>
                  </a:lnTo>
                  <a:close/>
                </a:path>
              </a:pathLst>
            </a:custGeom>
            <a:solidFill>
              <a:srgbClr val="80828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  <p:sp>
          <p:nvSpPr>
            <p:cNvPr id="43" name="Freeform 37"/>
            <p:cNvSpPr/>
            <p:nvPr/>
          </p:nvSpPr>
          <p:spPr bwMode="auto">
            <a:xfrm>
              <a:off x="3015" y="845"/>
              <a:ext cx="809" cy="3423"/>
            </a:xfrm>
            <a:custGeom>
              <a:avLst/>
              <a:gdLst>
                <a:gd name="T0" fmla="*/ 776 w 809"/>
                <a:gd name="T1" fmla="*/ 0 h 3423"/>
                <a:gd name="T2" fmla="*/ 809 w 809"/>
                <a:gd name="T3" fmla="*/ 0 h 3423"/>
                <a:gd name="T4" fmla="*/ 57 w 809"/>
                <a:gd name="T5" fmla="*/ 3410 h 3423"/>
                <a:gd name="T6" fmla="*/ 0 w 809"/>
                <a:gd name="T7" fmla="*/ 3423 h 3423"/>
                <a:gd name="T8" fmla="*/ 776 w 809"/>
                <a:gd name="T9" fmla="*/ 0 h 34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09" h="3423">
                  <a:moveTo>
                    <a:pt x="776" y="0"/>
                  </a:moveTo>
                  <a:lnTo>
                    <a:pt x="809" y="0"/>
                  </a:lnTo>
                  <a:lnTo>
                    <a:pt x="57" y="3410"/>
                  </a:lnTo>
                  <a:lnTo>
                    <a:pt x="0" y="3423"/>
                  </a:lnTo>
                  <a:lnTo>
                    <a:pt x="776" y="0"/>
                  </a:lnTo>
                  <a:close/>
                </a:path>
              </a:pathLst>
            </a:custGeom>
            <a:solidFill>
              <a:srgbClr val="BCBEC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 vert="horz" wrap="square" lIns="91440" tIns="45720" rIns="91440" bIns="45720" numCol="1" anchor="t" anchorCtr="0" compatLnSpc="1"/>
            <a:lstStyle/>
            <a:p>
              <a:endParaRPr lang="en-US"/>
            </a:p>
          </p:txBody>
        </p:sp>
      </p:grpSp>
      <p:sp>
        <p:nvSpPr>
          <p:cNvPr id="44" name="矩形 38"/>
          <p:cNvSpPr/>
          <p:nvPr/>
        </p:nvSpPr>
        <p:spPr>
          <a:xfrm>
            <a:off x="0" y="1836078"/>
            <a:ext cx="7903924" cy="2494550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6" name="TextBox 45"/>
          <p:cNvSpPr txBox="1"/>
          <p:nvPr/>
        </p:nvSpPr>
        <p:spPr>
          <a:xfrm>
            <a:off x="563666" y="2793702"/>
            <a:ext cx="7445127" cy="922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54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谢谢大家</a:t>
            </a:r>
            <a:endParaRPr lang="zh-CN" altLang="en-US" sz="54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9" name="矩形 48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50" name="矩形 49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 tmFilter="0,0; .5, 1; 1, 1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 animBg="1"/>
      <p:bldP spid="4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文本框 9"/>
          <p:cNvSpPr txBox="1"/>
          <p:nvPr/>
        </p:nvSpPr>
        <p:spPr>
          <a:xfrm>
            <a:off x="982638" y="188640"/>
            <a:ext cx="1653803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引入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9" name="矩形 48"/>
          <p:cNvSpPr/>
          <p:nvPr/>
        </p:nvSpPr>
        <p:spPr>
          <a:xfrm>
            <a:off x="1121410" y="1642110"/>
            <a:ext cx="9589135" cy="286131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3600" b="1" dirty="0">
                <a:solidFill>
                  <a:srgbClr val="333333"/>
                </a:solidFill>
                <a:latin typeface="zuoyeFont_mathFont"/>
              </a:rPr>
              <a:t>《</a:t>
            </a:r>
            <a:r>
              <a:rPr lang="zh-CN" altLang="en-US" sz="3600" b="1" dirty="0">
                <a:solidFill>
                  <a:srgbClr val="333333"/>
                </a:solidFill>
                <a:latin typeface="zuoyeFont_mathFont"/>
              </a:rPr>
              <a:t>三国演义</a:t>
            </a:r>
            <a:r>
              <a:rPr lang="en-US" altLang="zh-CN" sz="3600" b="1" dirty="0">
                <a:solidFill>
                  <a:srgbClr val="333333"/>
                </a:solidFill>
                <a:latin typeface="zuoyeFont_mathFont"/>
              </a:rPr>
              <a:t>》</a:t>
            </a:r>
            <a:r>
              <a:rPr lang="zh-CN" altLang="en-US" sz="3600" b="1" dirty="0">
                <a:solidFill>
                  <a:srgbClr val="333333"/>
                </a:solidFill>
                <a:latin typeface="zuoyeFont_mathFont"/>
              </a:rPr>
              <a:t>中有这样一个故事：诸葛亮率领的汉军误饮了</a:t>
            </a:r>
            <a:r>
              <a:rPr lang="zh-CN" altLang="en-US" sz="3600" b="1" dirty="0" smtClean="0">
                <a:solidFill>
                  <a:srgbClr val="333333"/>
                </a:solidFill>
                <a:latin typeface="zuoyeFont_mathFont"/>
              </a:rPr>
              <a:t>“哑泉”。哑</a:t>
            </a:r>
            <a:r>
              <a:rPr lang="zh-CN" altLang="en-US" sz="3600" b="1" dirty="0">
                <a:solidFill>
                  <a:srgbClr val="333333"/>
                </a:solidFill>
                <a:latin typeface="zuoyeFont_mathFont"/>
              </a:rPr>
              <a:t>泉，“人若饮之，则不能言，不过旬日必死</a:t>
            </a:r>
            <a:r>
              <a:rPr lang="zh-CN" altLang="en-US" sz="3600" b="1" dirty="0" smtClean="0">
                <a:solidFill>
                  <a:srgbClr val="333333"/>
                </a:solidFill>
                <a:latin typeface="zuoyeFont_mathFont"/>
              </a:rPr>
              <a:t>”。后来</a:t>
            </a:r>
            <a:r>
              <a:rPr lang="zh-CN" altLang="en-US" sz="3600" b="1" dirty="0">
                <a:solidFill>
                  <a:srgbClr val="333333"/>
                </a:solidFill>
                <a:latin typeface="zuoyeFont_mathFont"/>
              </a:rPr>
              <a:t>，汉军将士经地方隐士指点，饮了万安溪的“安乐泉”水方才</a:t>
            </a:r>
            <a:r>
              <a:rPr lang="zh-CN" altLang="en-US" sz="3600" b="1" dirty="0" smtClean="0">
                <a:solidFill>
                  <a:srgbClr val="333333"/>
                </a:solidFill>
                <a:latin typeface="zuoyeFont_mathFont"/>
              </a:rPr>
              <a:t>转危为安。</a:t>
            </a:r>
            <a:endParaRPr lang="zh-CN" altLang="en-US" sz="3600" b="1" dirty="0"/>
          </a:p>
        </p:txBody>
      </p:sp>
      <p:sp>
        <p:nvSpPr>
          <p:cNvPr id="136197" name="AutoShape 5"/>
          <p:cNvSpPr>
            <a:spLocks noChangeArrowheads="1"/>
          </p:cNvSpPr>
          <p:nvPr/>
        </p:nvSpPr>
        <p:spPr bwMode="auto">
          <a:xfrm>
            <a:off x="6265545" y="3344545"/>
            <a:ext cx="4213860" cy="969645"/>
          </a:xfrm>
          <a:prstGeom prst="wedgeRoundRectCallout">
            <a:avLst>
              <a:gd name="adj1" fmla="val -4117"/>
              <a:gd name="adj2" fmla="val -110313"/>
              <a:gd name="adj3" fmla="val 16667"/>
            </a:avLst>
          </a:prstGeom>
          <a:solidFill>
            <a:srgbClr val="376092"/>
          </a:solidFill>
          <a:ln w="9525">
            <a:noFill/>
            <a:miter lim="800000"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/>
          <a:p>
            <a:pPr>
              <a:lnSpc>
                <a:spcPct val="150000"/>
              </a:lnSpc>
            </a:pPr>
            <a:r>
              <a:rPr kumimoji="1" lang="zh-CN" altLang="en-US" sz="2800" b="1" dirty="0" smtClean="0">
                <a:latin typeface="宋体" panose="02010600030101010101" pitchFamily="2" charset="-122"/>
                <a:cs typeface="Times New Roman" panose="02020603050405020304" charset="0"/>
              </a:rPr>
              <a:t>   </a:t>
            </a:r>
            <a:r>
              <a:rPr kumimoji="1" lang="zh-CN" altLang="en-US" sz="28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</a:rPr>
              <a:t>淡蓝色液体</a:t>
            </a:r>
            <a:endParaRPr kumimoji="1" lang="zh-CN" altLang="en-US" sz="28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170" name="Rectangle 9"/>
          <p:cNvSpPr>
            <a:spLocks noChangeArrowheads="1"/>
          </p:cNvSpPr>
          <p:nvPr/>
        </p:nvSpPr>
        <p:spPr bwMode="auto">
          <a:xfrm>
            <a:off x="2100262" y="4979819"/>
            <a:ext cx="7889875" cy="1210945"/>
          </a:xfrm>
          <a:prstGeom prst="rect">
            <a:avLst/>
          </a:prstGeom>
          <a:noFill/>
          <a:ln w="9525" algn="ctr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30000"/>
              </a:lnSpc>
            </a:pPr>
            <a:r>
              <a:rPr lang="zh-CN" altLang="en-US" sz="2800" b="1" dirty="0">
                <a:solidFill>
                  <a:srgbClr val="376092"/>
                </a:solidFill>
                <a:latin typeface="宋体" panose="02010600030101010101" pitchFamily="2" charset="-122"/>
              </a:rPr>
              <a:t>思考：</a:t>
            </a:r>
            <a:r>
              <a:rPr lang="zh-CN" altLang="en-US" sz="2800" b="1" dirty="0">
                <a:latin typeface="宋体" panose="02010600030101010101" pitchFamily="2" charset="-122"/>
              </a:rPr>
              <a:t>喝了泉水的人为什么说不出话来？他们最后找到解决问题的方法了吗？                  </a:t>
            </a:r>
            <a:endParaRPr lang="zh-CN" altLang="en-US" sz="2800" b="1" dirty="0">
              <a:latin typeface="宋体" panose="02010600030101010101" pitchFamily="2" charset="-122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6197" grpId="0" bldLvl="0" animBg="1"/>
      <p:bldP spid="136197" grpId="1" animBg="1"/>
      <p:bldP spid="717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graphicFrame>
        <p:nvGraphicFramePr>
          <p:cNvPr id="169986" name="表格 169985"/>
          <p:cNvGraphicFramePr/>
          <p:nvPr/>
        </p:nvGraphicFramePr>
        <p:xfrm>
          <a:off x="594349" y="1937608"/>
          <a:ext cx="11380123" cy="2613472"/>
        </p:xfrm>
        <a:graphic>
          <a:graphicData uri="http://schemas.openxmlformats.org/drawingml/2006/table">
            <a:tbl>
              <a:tblPr/>
              <a:tblGrid>
                <a:gridCol w="1753985"/>
                <a:gridCol w="3559430"/>
                <a:gridCol w="3331821"/>
                <a:gridCol w="2734887"/>
              </a:tblGrid>
              <a:tr h="480666">
                <a:tc rowSpan="2">
                  <a:txBody>
                    <a:bodyPr/>
                    <a:p>
                      <a:pPr marL="0" lvl="0" indent="0" algn="ctr">
                        <a:buClrTx/>
                        <a:buSzPct val="100000"/>
                        <a:buNone/>
                      </a:pPr>
                      <a:r>
                        <a:rPr lang="zh-CN" altLang="en-US" sz="24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现象</a:t>
                      </a:r>
                      <a:endParaRPr lang="zh-CN" altLang="en-US" sz="24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 anchor="ctr" anchorCtr="0"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p>
                      <a:pPr marL="0" lvl="0" indent="0" algn="ctr">
                        <a:buClrTx/>
                        <a:buSzPct val="100000"/>
                        <a:buNone/>
                      </a:pPr>
                      <a:r>
                        <a:rPr lang="zh-CN" altLang="en-US" sz="2400" b="1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</a:rPr>
                        <a:t>分析</a:t>
                      </a:r>
                      <a:endParaRPr lang="zh-CN" altLang="en-US" sz="2400" b="1" dirty="0" smtClean="0">
                        <a:ln>
                          <a:noFill/>
                        </a:ln>
                        <a:effectLst/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63411">
                <a:tc vMerge="1"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r>
                        <a:rPr lang="en-US" altLang="zh-CN" sz="2400" b="1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Na</a:t>
                      </a:r>
                      <a:r>
                        <a:rPr lang="en-US" altLang="zh-CN" sz="2400" b="1" baseline="-25000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2</a:t>
                      </a:r>
                      <a:r>
                        <a:rPr lang="en-US" altLang="zh-CN" sz="2400" b="1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SO</a:t>
                      </a:r>
                      <a:r>
                        <a:rPr lang="en-US" altLang="zh-CN" sz="2400" b="1" baseline="-25000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4</a:t>
                      </a:r>
                      <a:r>
                        <a:rPr lang="zh-CN" altLang="en-US" sz="2400" b="1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和</a:t>
                      </a:r>
                      <a:r>
                        <a:rPr lang="en-US" altLang="zh-CN" sz="2400" b="1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BaCl</a:t>
                      </a:r>
                      <a:r>
                        <a:rPr lang="en-US" altLang="zh-CN" sz="2400" b="1" baseline="-25000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2</a:t>
                      </a:r>
                      <a:r>
                        <a:rPr lang="zh-CN" altLang="en-US" sz="2400" b="1" dirty="0" smtClean="0">
                          <a:ln>
                            <a:noFill/>
                          </a:ln>
                          <a:effectLst/>
                          <a:latin typeface="Times New Roman" panose="02020603050405020304" charset="0"/>
                          <a:ea typeface="微软雅黑" panose="020B0503020204020204" pitchFamily="34" charset="-122"/>
                          <a:cs typeface="Times New Roman" panose="02020603050405020304" charset="0"/>
                          <a:sym typeface="+mn-ea"/>
                        </a:rPr>
                        <a:t>的电离方程式</a:t>
                      </a:r>
                      <a:endParaRPr lang="zh-CN" altLang="en-US" sz="2400" b="1" dirty="0" smtClean="0">
                        <a:ln>
                          <a:noFill/>
                        </a:ln>
                        <a:effectLst/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  <a:sym typeface="+mn-ea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r>
                        <a:rPr lang="zh-CN" altLang="en-US" sz="2400" b="1" dirty="0">
                          <a:latin typeface="Times New Roman" panose="02020603050405020304" charset="0"/>
                          <a:ea typeface="微软雅黑" panose="020B0503020204020204" pitchFamily="34" charset="-122"/>
                          <a:sym typeface="+mn-ea"/>
                        </a:rPr>
                        <a:t>混合前两种溶液中离子</a:t>
                      </a:r>
                      <a:endParaRPr lang="zh-CN" altLang="en-US" sz="2400" b="1" dirty="0">
                        <a:latin typeface="Times New Roman" panose="0202060305040502030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r>
                        <a:rPr lang="zh-CN" altLang="en-US" sz="2400" b="1" dirty="0">
                          <a:latin typeface="Times New Roman" panose="02020603050405020304" charset="0"/>
                          <a:ea typeface="微软雅黑" panose="020B0503020204020204" pitchFamily="34" charset="-122"/>
                          <a:sym typeface="+mn-ea"/>
                        </a:rPr>
                        <a:t>混合后溶液</a:t>
                      </a:r>
                      <a:r>
                        <a:rPr lang="zh-CN" altLang="en-US" sz="2400" b="1" dirty="0" smtClean="0">
                          <a:latin typeface="Times New Roman" panose="02020603050405020304" charset="0"/>
                          <a:ea typeface="微软雅黑" panose="020B0503020204020204" pitchFamily="34" charset="-122"/>
                          <a:sym typeface="+mn-ea"/>
                        </a:rPr>
                        <a:t>中离子</a:t>
                      </a:r>
                      <a:endParaRPr lang="zh-CN" altLang="en-US" sz="2400" b="1" dirty="0">
                        <a:latin typeface="Times New Roman" panose="02020603050405020304" charset="0"/>
                        <a:ea typeface="微软雅黑" panose="020B0503020204020204" pitchFamily="34" charset="-122"/>
                        <a:sym typeface="+mn-ea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72352"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endParaRPr lang="zh-CN" altLang="en-US" b="1" dirty="0"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>
                    <a:lnL w="28575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endParaRPr lang="zh-CN" altLang="zh-CN" sz="3600" dirty="0"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endParaRPr lang="zh-CN" altLang="zh-CN" sz="3600" b="1" baseline="30000" dirty="0"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marL="0" lvl="0" indent="0">
                        <a:buClrTx/>
                        <a:buSzPct val="100000"/>
                        <a:buNone/>
                      </a:pPr>
                      <a:endParaRPr lang="zh-CN" altLang="zh-CN" sz="3600" dirty="0">
                        <a:latin typeface="Times New Roman" panose="02020603050405020304" charset="0"/>
                        <a:ea typeface="微软雅黑" panose="020B0503020204020204" pitchFamily="34" charset="-122"/>
                        <a:cs typeface="Times New Roman" panose="02020603050405020304" charset="0"/>
                      </a:endParaRPr>
                    </a:p>
                  </a:txBody>
                  <a:tcPr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8649" name="Text Box 41"/>
          <p:cNvSpPr txBox="1"/>
          <p:nvPr/>
        </p:nvSpPr>
        <p:spPr>
          <a:xfrm>
            <a:off x="594349" y="3620906"/>
            <a:ext cx="1670526" cy="46037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0"/>
              </a:spcBef>
            </a:pPr>
            <a:r>
              <a:rPr lang="zh-CN" altLang="en-US" sz="2400" b="1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白色沉淀</a:t>
            </a:r>
            <a:endParaRPr lang="zh-CN" altLang="en-US" sz="2400" b="1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6428" name="Text Box 45"/>
          <p:cNvSpPr txBox="1"/>
          <p:nvPr/>
        </p:nvSpPr>
        <p:spPr>
          <a:xfrm>
            <a:off x="6007644" y="3479888"/>
            <a:ext cx="3189761" cy="953135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>
              <a:spcBef>
                <a:spcPct val="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Na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</a:t>
            </a:r>
            <a:r>
              <a:rPr lang="zh-CN" altLang="en-US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、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Ba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、</a:t>
            </a:r>
            <a:r>
              <a:rPr lang="en-US" altLang="zh-CN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SO</a:t>
            </a:r>
            <a:r>
              <a:rPr lang="en-US" altLang="zh-CN" sz="2800" b="1" baseline="-25000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baseline="30000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  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Cl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endParaRPr lang="en-US" altLang="zh-CN" sz="2800" b="1" baseline="30000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68658" name="Text Box 50"/>
          <p:cNvSpPr txBox="1"/>
          <p:nvPr/>
        </p:nvSpPr>
        <p:spPr>
          <a:xfrm>
            <a:off x="9593580" y="3610169"/>
            <a:ext cx="1892300" cy="52197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spcBef>
                <a:spcPct val="0"/>
              </a:spcBef>
            </a:pP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Na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、</a:t>
            </a:r>
            <a:r>
              <a:rPr lang="en-US" altLang="zh-CN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</a:t>
            </a:r>
            <a:r>
              <a:rPr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Cl</a:t>
            </a:r>
            <a:r>
              <a:rPr lang="en-US" altLang="zh-CN" sz="2800" b="1" baseline="30000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endParaRPr lang="en-US" altLang="zh-CN" sz="2800" b="1" baseline="30000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20" name="文本框 19"/>
          <p:cNvSpPr txBox="1"/>
          <p:nvPr/>
        </p:nvSpPr>
        <p:spPr>
          <a:xfrm>
            <a:off x="1558606" y="6021594"/>
            <a:ext cx="8469630" cy="33718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</a:bodyPr>
          <a:p>
            <a:pPr algn="l"/>
            <a:r>
              <a:rPr lang="en-US" altLang="zh-CN" sz="1600" b="1" dirty="0"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hlinkClick r:id="rId3" action="ppaction://hlinkfile"/>
              </a:rPr>
              <a:t>https://www.bilibili.com/video/BV1Ua41137kR?vd_source=8252084c21dc9d05cf2a448a533edcef</a:t>
            </a:r>
            <a:endParaRPr lang="en-US" altLang="zh-CN" sz="1600" b="1" dirty="0"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hlinkClick r:id="rId3" action="ppaction://hlinkfile"/>
            </a:endParaRPr>
          </a:p>
        </p:txBody>
      </p:sp>
      <p:sp>
        <p:nvSpPr>
          <p:cNvPr id="22" name="文本框 21"/>
          <p:cNvSpPr txBox="1"/>
          <p:nvPr/>
        </p:nvSpPr>
        <p:spPr>
          <a:xfrm>
            <a:off x="725614" y="1345473"/>
            <a:ext cx="1026731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zh-CN" altLang="en-US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向盛有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2mL Na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SO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zh-CN" altLang="en-US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稀溶液的试管中加入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2mL BaCl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zh-CN" altLang="en-US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稀溶液，观察现象并分析</a:t>
            </a:r>
            <a:endParaRPr lang="zh-CN" altLang="en-US" sz="2400" b="1" dirty="0" smtClean="0">
              <a:ln>
                <a:noFill/>
              </a:ln>
              <a:effectLst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3" name="文本框 22"/>
          <p:cNvSpPr txBox="1"/>
          <p:nvPr/>
        </p:nvSpPr>
        <p:spPr>
          <a:xfrm>
            <a:off x="2607944" y="3479888"/>
            <a:ext cx="29450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SO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=2Na</a:t>
            </a:r>
            <a:r>
              <a:rPr lang="en-US" altLang="zh-CN" sz="2400" b="1" baseline="30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+SO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baseline="30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2-</a:t>
            </a:r>
            <a:endParaRPr lang="en-US" altLang="zh-CN" sz="2400" b="1" baseline="30000" dirty="0" smtClean="0">
              <a:ln>
                <a:noFill/>
              </a:ln>
              <a:effectLst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4" name="文本框 23"/>
          <p:cNvSpPr txBox="1"/>
          <p:nvPr/>
        </p:nvSpPr>
        <p:spPr>
          <a:xfrm>
            <a:off x="2789294" y="3992372"/>
            <a:ext cx="242566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pPr algn="l"/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BaCl</a:t>
            </a:r>
            <a:r>
              <a:rPr lang="en-US" altLang="zh-CN" sz="2400" b="1" baseline="-25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=Ba</a:t>
            </a:r>
            <a:r>
              <a:rPr lang="en-US" altLang="zh-CN" sz="2400" b="1" baseline="30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2+</a:t>
            </a:r>
            <a:r>
              <a:rPr lang="en-US" altLang="zh-CN" sz="2400" b="1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+2Cl</a:t>
            </a:r>
            <a:r>
              <a:rPr lang="en-US" altLang="zh-CN" sz="2400" b="1" baseline="30000" dirty="0" smtClean="0">
                <a:ln>
                  <a:noFill/>
                </a:ln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-</a:t>
            </a:r>
            <a:endParaRPr lang="en-US" altLang="zh-CN" sz="2400" b="1" baseline="30000" dirty="0" smtClean="0">
              <a:ln>
                <a:noFill/>
              </a:ln>
              <a:effectLst/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5" name="文本框 24"/>
          <p:cNvSpPr txBox="1"/>
          <p:nvPr/>
        </p:nvSpPr>
        <p:spPr>
          <a:xfrm>
            <a:off x="2013585" y="4616450"/>
            <a:ext cx="7579995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kumimoji="1" lang="zh-CN" altLang="en-US" sz="24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化学反应方程式是</a:t>
            </a:r>
            <a:r>
              <a:rPr kumimoji="1" lang="en-US" altLang="zh-CN" sz="2400" b="1" dirty="0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 </a:t>
            </a:r>
            <a:r>
              <a:rPr lang="en-US" altLang="zh-CN" sz="2400" b="1" dirty="0" smtClean="0">
                <a:ln>
                  <a:noFill/>
                </a:ln>
                <a:solidFill>
                  <a:srgbClr val="376092"/>
                </a:solidFill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</a:t>
            </a:r>
            <a:r>
              <a:rPr lang="en-US" altLang="zh-CN" sz="2400" b="1" baseline="-25000" dirty="0" smtClean="0">
                <a:ln>
                  <a:noFill/>
                </a:ln>
                <a:solidFill>
                  <a:srgbClr val="376092"/>
                </a:solidFill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dirty="0" smtClean="0">
                <a:ln>
                  <a:noFill/>
                </a:ln>
                <a:solidFill>
                  <a:srgbClr val="376092"/>
                </a:solidFill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SO</a:t>
            </a:r>
            <a:r>
              <a:rPr lang="en-US" altLang="zh-CN" sz="2400" b="1" baseline="-25000" dirty="0" smtClean="0">
                <a:ln>
                  <a:noFill/>
                </a:ln>
                <a:solidFill>
                  <a:srgbClr val="376092"/>
                </a:solidFill>
                <a:effectLst/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+BaCl</a:t>
            </a:r>
            <a:r>
              <a:rPr lang="en-US" altLang="zh-CN" sz="2400" b="1" baseline="-250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==BaSO</a:t>
            </a:r>
            <a:r>
              <a:rPr lang="en-US" altLang="zh-CN" sz="2400" b="1" baseline="-250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↓+2</a:t>
            </a:r>
            <a:r>
              <a:rPr lang="en-US" altLang="zh-CN" sz="24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Cl</a:t>
            </a:r>
            <a:endParaRPr lang="en-US" altLang="zh-CN" sz="2400" b="1" dirty="0" smtClean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6" name="文本框 25"/>
          <p:cNvSpPr txBox="1"/>
          <p:nvPr/>
        </p:nvSpPr>
        <p:spPr>
          <a:xfrm>
            <a:off x="2179320" y="5302250"/>
            <a:ext cx="6907530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l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kumimoji="1" lang="zh-CN" altLang="en-US" sz="24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反应的实质是  </a:t>
            </a:r>
            <a:r>
              <a:rPr kumimoji="1" lang="zh-CN" altLang="en-US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     </a:t>
            </a:r>
            <a:r>
              <a:rPr kumimoji="1" lang="zh-CN" altLang="en-US" sz="24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 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Ba</a:t>
            </a:r>
            <a:r>
              <a:rPr lang="en-US" altLang="zh-CN" sz="2400" b="1" baseline="300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</a:t>
            </a:r>
            <a:r>
              <a:rPr lang="en-US" altLang="zh-CN" sz="24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 SO</a:t>
            </a:r>
            <a:r>
              <a:rPr lang="en-US" altLang="zh-CN" sz="24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2-</a:t>
            </a:r>
            <a:r>
              <a:rPr lang="en-US" altLang="zh-CN" sz="24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==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BaSO</a:t>
            </a:r>
            <a:r>
              <a:rPr lang="en-US" altLang="zh-CN" sz="2400" b="1" baseline="-250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↓</a:t>
            </a:r>
            <a:endParaRPr lang="en-US" altLang="zh-CN" sz="2400" b="1" dirty="0" smtClean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28" name="文本框 9"/>
          <p:cNvSpPr txBox="1"/>
          <p:nvPr/>
        </p:nvSpPr>
        <p:spPr>
          <a:xfrm>
            <a:off x="982345" y="188595"/>
            <a:ext cx="308292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实验探究（实验1—3）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6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4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49" grpId="0"/>
      <p:bldP spid="68658" grpId="0"/>
      <p:bldP spid="68658" grpId="1"/>
      <p:bldP spid="23" grpId="0"/>
      <p:bldP spid="23" grpId="1"/>
      <p:bldP spid="24" grpId="0"/>
      <p:bldP spid="24" grpId="1"/>
      <p:bldP spid="25" grpId="1"/>
      <p:bldP spid="2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409" name="Text Box 2"/>
          <p:cNvSpPr txBox="1"/>
          <p:nvPr/>
        </p:nvSpPr>
        <p:spPr>
          <a:xfrm>
            <a:off x="3946525" y="2459038"/>
            <a:ext cx="3098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>
              <a:spcBef>
                <a:spcPct val="0"/>
              </a:spcBef>
            </a:pPr>
            <a:endParaRPr lang="zh-CN" altLang="zh-CN" sz="2400" b="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22300" y="4423410"/>
            <a:ext cx="10714355" cy="52197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p>
            <a:pPr marR="0" defTabSz="914400">
              <a:buClrTx/>
              <a:buSzTx/>
              <a:defRPr/>
            </a:pPr>
            <a:r>
              <a:rPr kumimoji="1" lang="zh-CN" altLang="en-US" sz="2800" b="1" kern="1200" cap="none" spc="0" normalizeH="0" baseline="0" noProof="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离子反应 发生的本质：</a:t>
            </a:r>
            <a:r>
              <a:rPr kumimoji="1" lang="en-US" altLang="zh-CN" sz="2800" b="1" noProof="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      </a:t>
            </a:r>
            <a:r>
              <a:rPr kumimoji="1" lang="zh-CN" altLang="en-US" sz="2800" b="1" noProof="0" dirty="0" smtClean="0">
                <a:solidFill>
                  <a:srgbClr val="37609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溶液中某些离子的减少 </a:t>
            </a:r>
            <a:endParaRPr kumimoji="1" lang="zh-CN" altLang="en-US" sz="2800" b="1" kern="1200" cap="none" spc="0" normalizeH="0" baseline="0" noProof="0" dirty="0" smtClean="0">
              <a:effectLst>
                <a:outerShdw blurRad="38100" dist="38100" dir="2700000" algn="tl">
                  <a:srgbClr val="C0C0C0"/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67591" name="Text Box 7"/>
          <p:cNvSpPr txBox="1"/>
          <p:nvPr/>
        </p:nvSpPr>
        <p:spPr>
          <a:xfrm>
            <a:off x="550545" y="1484630"/>
            <a:ext cx="11079480" cy="2416810"/>
          </a:xfrm>
          <a:prstGeom prst="rect">
            <a:avLst/>
          </a:prstGeom>
          <a:noFill/>
          <a:ln w="9525">
            <a:noFill/>
          </a:ln>
        </p:spPr>
        <p:txBody>
          <a:bodyPr wrap="square" anchor="t">
            <a:spAutoFit/>
          </a:bodyPr>
          <a:p>
            <a:pPr algn="l">
              <a:lnSpc>
                <a:spcPct val="180000"/>
              </a:lnSpc>
            </a:pP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</a:t>
            </a:r>
            <a:r>
              <a:rPr lang="zh-CN" altLang="en-US" sz="2800" b="1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概念：</a:t>
            </a:r>
            <a:r>
              <a:rPr kumimoji="1"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用</a:t>
            </a:r>
            <a:r>
              <a:rPr kumimoji="1" lang="zh-CN" altLang="en-US" sz="2800" b="1" dirty="0">
                <a:solidFill>
                  <a:srgbClr val="376092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实际参加反应</a:t>
            </a:r>
            <a:r>
              <a:rPr kumimoji="1"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的离子的符号来表示离子反应的式子叫做离子方程式。</a:t>
            </a:r>
            <a:r>
              <a:rPr kumimoji="1" lang="zh-CN" altLang="en-US" sz="28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实际上</a:t>
            </a:r>
            <a:r>
              <a:rPr kumimoji="1"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离子反应有很多，例如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BaCl</a:t>
            </a:r>
            <a:r>
              <a:rPr lang="en-US" altLang="zh-CN" sz="2800" baseline="-25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与</a:t>
            </a:r>
            <a:r>
              <a:rPr lang="en-US" altLang="zh-CN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CuSO</a:t>
            </a:r>
            <a:r>
              <a:rPr lang="en-US" altLang="zh-CN" sz="2800" baseline="-250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</a:t>
            </a:r>
            <a:r>
              <a:rPr kumimoji="1"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也发生类似的离子反应。 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3082925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新课讲授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34" name="文本框 33"/>
          <p:cNvSpPr txBox="1"/>
          <p:nvPr/>
        </p:nvSpPr>
        <p:spPr>
          <a:xfrm>
            <a:off x="2350770" y="3213100"/>
            <a:ext cx="7205980" cy="64516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ctr">
              <a:lnSpc>
                <a:spcPct val="150000"/>
              </a:lnSpc>
              <a:buFont typeface="Wingdings" panose="05000000000000000000" pitchFamily="2" charset="2"/>
              <a:buNone/>
            </a:pPr>
            <a:r>
              <a:rPr kumimoji="1" lang="zh-CN" altLang="en-US" sz="24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Ba</a:t>
            </a:r>
            <a:r>
              <a:rPr lang="en-US" altLang="zh-CN" sz="2400" b="1" baseline="300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4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</a:t>
            </a:r>
            <a:r>
              <a:rPr lang="en-US" altLang="zh-CN" sz="24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+ SO</a:t>
            </a:r>
            <a:r>
              <a:rPr lang="en-US" altLang="zh-CN" sz="24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2-</a:t>
            </a:r>
            <a:r>
              <a:rPr lang="en-US" altLang="zh-CN" sz="24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==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BaSO</a:t>
            </a:r>
            <a:r>
              <a:rPr lang="en-US" altLang="zh-CN" sz="2400" b="1" baseline="-25000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4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↓</a:t>
            </a:r>
            <a:endParaRPr lang="en-US" altLang="zh-CN" sz="2400" b="1" dirty="0" smtClean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36197" name="AutoShape 5"/>
          <p:cNvSpPr>
            <a:spLocks noChangeArrowheads="1"/>
          </p:cNvSpPr>
          <p:nvPr/>
        </p:nvSpPr>
        <p:spPr bwMode="auto">
          <a:xfrm>
            <a:off x="2566670" y="2924810"/>
            <a:ext cx="7239000" cy="900430"/>
          </a:xfrm>
          <a:prstGeom prst="wedgeRoundRectCallout">
            <a:avLst>
              <a:gd name="adj1" fmla="val -4117"/>
              <a:gd name="adj2" fmla="val -110313"/>
              <a:gd name="adj3" fmla="val 16667"/>
            </a:avLst>
          </a:prstGeom>
          <a:solidFill>
            <a:srgbClr val="376092"/>
          </a:solidFill>
          <a:ln w="9525">
            <a:noFill/>
            <a:miter lim="800000"/>
          </a:ln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kumimoji="1" lang="zh-CN" altLang="en-US" sz="2800" b="1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如何</a:t>
            </a:r>
            <a:r>
              <a:rPr kumimoji="1" lang="zh-CN" altLang="en-US" sz="28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正确书写一个离子反应的离子方程式呢？</a:t>
            </a:r>
            <a:endParaRPr kumimoji="1" lang="zh-CN" altLang="en-US" sz="28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136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bldLvl="0" animBg="1"/>
      <p:bldP spid="69636" grpId="1" animBg="1"/>
      <p:bldP spid="136197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离子方程式的书写步骤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  <p:sp>
        <p:nvSpPr>
          <p:cNvPr id="137219" name="Text Box 3"/>
          <p:cNvSpPr txBox="1">
            <a:spLocks noChangeArrowheads="1"/>
          </p:cNvSpPr>
          <p:nvPr/>
        </p:nvSpPr>
        <p:spPr bwMode="auto">
          <a:xfrm>
            <a:off x="550545" y="1657985"/>
            <a:ext cx="8855710" cy="1383665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wrap="square">
            <a:spAutoFit/>
          </a:bodyPr>
          <a:p>
            <a:pPr algn="l">
              <a:lnSpc>
                <a:spcPct val="150000"/>
              </a:lnSpc>
              <a:defRPr/>
            </a:pP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一写：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写出正确的化学方程式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（基础）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  <a:defRPr/>
            </a:pP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</a:t>
            </a:r>
            <a:r>
              <a:rPr kumimoji="1"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BaCl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 BaSO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↓+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2Na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Cl</a:t>
            </a:r>
            <a:endParaRPr kumimoji="1" lang="zh-CN" altLang="en-US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37220" name="Text Box 4"/>
          <p:cNvSpPr txBox="1">
            <a:spLocks noChangeArrowheads="1"/>
          </p:cNvSpPr>
          <p:nvPr/>
        </p:nvSpPr>
        <p:spPr bwMode="auto">
          <a:xfrm>
            <a:off x="550545" y="3215640"/>
            <a:ext cx="11271250" cy="267652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l">
              <a:lnSpc>
                <a:spcPct val="150000"/>
              </a:lnSpc>
            </a:pP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二拆：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把易溶于水、易电离的物质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拆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写成离子形式，难溶于水、难电离的物质（如水）以及气体、单质、氧化物等用化学式表示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（关键）</a:t>
            </a:r>
            <a:endParaRPr lang="en-US" altLang="zh-CN" sz="2800" b="1" dirty="0">
              <a:solidFill>
                <a:srgbClr val="FF0000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r>
              <a:rPr kumimoji="1"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2Na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 Ba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+2Cl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==BaSO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↓+ 2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Na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+2Cl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endParaRPr kumimoji="1" lang="zh-CN" altLang="en-US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algn="l">
              <a:lnSpc>
                <a:spcPct val="150000"/>
              </a:lnSpc>
            </a:pPr>
            <a:endParaRPr lang="zh-CN" altLang="en-US" sz="2800" b="1" dirty="0">
              <a:solidFill>
                <a:srgbClr val="FF0000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5780" name="Text Box 4"/>
          <p:cNvSpPr txBox="1">
            <a:spLocks noChangeArrowheads="1"/>
          </p:cNvSpPr>
          <p:nvPr/>
        </p:nvSpPr>
        <p:spPr bwMode="auto">
          <a:xfrm>
            <a:off x="1398270" y="3201035"/>
            <a:ext cx="7295515" cy="3276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noAutofit/>
          </a:bodyPr>
          <a:p>
            <a:pPr marL="457200" indent="-457200" algn="l">
              <a:lnSpc>
                <a:spcPct val="150000"/>
              </a:lnSpc>
            </a:pP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四查：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①是否符合客观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规律；</a:t>
            </a:r>
            <a:endParaRPr lang="zh-CN" altLang="en-US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</a:t>
            </a:r>
            <a:r>
              <a:rPr lang="en-US" altLang="zh-CN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②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原子个数是否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守恒；</a:t>
            </a:r>
            <a:endParaRPr kumimoji="1" lang="zh-CN" altLang="en-US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</a:t>
            </a:r>
            <a:r>
              <a:rPr lang="en-US" altLang="zh-CN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③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电荷是否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守恒；</a:t>
            </a:r>
            <a:endParaRPr lang="zh-CN" altLang="en-US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</a:t>
            </a:r>
            <a:r>
              <a:rPr lang="en-US" altLang="zh-CN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④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离子的改写是否</a:t>
            </a:r>
            <a:r>
              <a:rPr lang="zh-CN" altLang="en-US" sz="2800" b="1" dirty="0" smtClean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正确。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457200" indent="-457200" algn="l">
              <a:lnSpc>
                <a:spcPct val="150000"/>
              </a:lnSpc>
            </a:pPr>
            <a:r>
              <a:rPr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      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Ba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2＋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＋SO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2－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＝BaSO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↓</a:t>
            </a:r>
            <a:endParaRPr kumimoji="1" lang="zh-CN" altLang="en-US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pPr marL="457200" indent="-457200" algn="l">
              <a:lnSpc>
                <a:spcPct val="150000"/>
              </a:lnSpc>
            </a:pPr>
            <a:endParaRPr lang="zh-CN" altLang="en-US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5785" name="Text Box 9"/>
          <p:cNvSpPr txBox="1">
            <a:spLocks noChangeArrowheads="1"/>
          </p:cNvSpPr>
          <p:nvPr/>
        </p:nvSpPr>
        <p:spPr bwMode="auto">
          <a:xfrm>
            <a:off x="7318693" y="4149090"/>
            <a:ext cx="4497387" cy="521970"/>
          </a:xfrm>
          <a:prstGeom prst="rect">
            <a:avLst/>
          </a:prstGeom>
          <a:noFill/>
          <a:ln w="28575">
            <a:solidFill>
              <a:srgbClr val="3366FF"/>
            </a:solidFill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</a:pP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一写、二拆、三删、四查</a:t>
            </a:r>
            <a:endParaRPr kumimoji="1" lang="zh-CN" altLang="en-US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38" name="Text Box 3"/>
          <p:cNvSpPr txBox="1">
            <a:spLocks noChangeArrowheads="1"/>
          </p:cNvSpPr>
          <p:nvPr/>
        </p:nvSpPr>
        <p:spPr bwMode="auto">
          <a:xfrm>
            <a:off x="1342390" y="1340485"/>
            <a:ext cx="10013950" cy="181483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p>
            <a:pPr algn="l">
              <a:lnSpc>
                <a:spcPct val="150000"/>
              </a:lnSpc>
            </a:pP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三删：</a:t>
            </a:r>
            <a:r>
              <a:rPr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删去方程式两边不参加反应的离子（包括离子的存在形式和化学计量数都必须相同），最后化学计量数比化为整数比。</a:t>
            </a:r>
            <a:endParaRPr lang="en-US" alt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  <a:p>
            <a:r>
              <a:rPr kumimoji="1" lang="en-US" altLang="zh-CN" sz="2800" b="1" dirty="0">
                <a:solidFill>
                  <a:srgbClr val="FF0000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2Na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2-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 + Ba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2+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+2Cl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==BaSO</a:t>
            </a:r>
            <a:r>
              <a:rPr kumimoji="1" lang="zh-CN" altLang="en-US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↓+ 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 2Na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kumimoji="1"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+2Cl</a:t>
            </a:r>
            <a:r>
              <a:rPr kumimoji="1" lang="zh-CN" altLang="en-US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endParaRPr kumimoji="1" lang="zh-CN" altLang="en-US" sz="2800" b="1" baseline="30000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4342" name="Line 6"/>
          <p:cNvSpPr>
            <a:spLocks noChangeShapeType="1"/>
          </p:cNvSpPr>
          <p:nvPr/>
        </p:nvSpPr>
        <p:spPr bwMode="auto">
          <a:xfrm>
            <a:off x="8347075" y="2682875"/>
            <a:ext cx="396240" cy="44577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14343" name="Line 6"/>
          <p:cNvSpPr>
            <a:spLocks noChangeShapeType="1"/>
          </p:cNvSpPr>
          <p:nvPr/>
        </p:nvSpPr>
        <p:spPr bwMode="auto">
          <a:xfrm>
            <a:off x="4634230" y="2708910"/>
            <a:ext cx="396240" cy="39624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14344" name="Line 6"/>
          <p:cNvSpPr>
            <a:spLocks noChangeShapeType="1"/>
          </p:cNvSpPr>
          <p:nvPr/>
        </p:nvSpPr>
        <p:spPr bwMode="auto">
          <a:xfrm>
            <a:off x="7542530" y="2660015"/>
            <a:ext cx="396240" cy="396875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14345" name="Line 6"/>
          <p:cNvSpPr>
            <a:spLocks noChangeShapeType="1"/>
          </p:cNvSpPr>
          <p:nvPr/>
        </p:nvSpPr>
        <p:spPr bwMode="auto">
          <a:xfrm>
            <a:off x="1527175" y="2636520"/>
            <a:ext cx="414020" cy="478790"/>
          </a:xfrm>
          <a:prstGeom prst="line">
            <a:avLst/>
          </a:prstGeom>
          <a:noFill/>
          <a:ln w="76200">
            <a:solidFill>
              <a:srgbClr val="0070C0"/>
            </a:solidFill>
            <a:round/>
          </a:ln>
        </p:spPr>
        <p:txBody>
          <a:bodyPr/>
          <a:p>
            <a:endParaRPr lang="zh-CN" altLang="en-US"/>
          </a:p>
        </p:txBody>
      </p:sp>
      <p:sp>
        <p:nvSpPr>
          <p:cNvPr id="70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离子方程式的书写步骤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57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5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0" grpId="0"/>
      <p:bldP spid="75780" grpId="1"/>
      <p:bldP spid="75785" grpId="0" animBg="1"/>
      <p:bldP spid="75785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5362" name="Text Box 3"/>
          <p:cNvSpPr txBox="1">
            <a:spLocks noChangeArrowheads="1"/>
          </p:cNvSpPr>
          <p:nvPr/>
        </p:nvSpPr>
        <p:spPr bwMode="auto">
          <a:xfrm>
            <a:off x="2049350" y="1620838"/>
            <a:ext cx="7621587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</a:pPr>
            <a:r>
              <a:rPr kumimoji="1"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1.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请写出</a:t>
            </a:r>
            <a:r>
              <a:rPr kumimoji="1" lang="en-US" altLang="zh-CN" sz="2800" b="1" dirty="0" err="1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HCl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和</a:t>
            </a:r>
            <a:r>
              <a:rPr kumimoji="1"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NaOH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、</a:t>
            </a:r>
            <a:r>
              <a:rPr kumimoji="1"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KOH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反应的化学方程式和离子方程式。</a:t>
            </a:r>
            <a:endParaRPr kumimoji="1" lang="zh-CN" altLang="en-US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7832" name="Text Box 8"/>
          <p:cNvSpPr txBox="1">
            <a:spLocks noChangeArrowheads="1"/>
          </p:cNvSpPr>
          <p:nvPr/>
        </p:nvSpPr>
        <p:spPr bwMode="auto">
          <a:xfrm>
            <a:off x="2181225" y="3614738"/>
            <a:ext cx="5332413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kumimoji="1"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NaOH</a:t>
            </a:r>
            <a:r>
              <a:rPr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+HCl==</a:t>
            </a:r>
            <a:r>
              <a:rPr kumimoji="1"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Na</a:t>
            </a:r>
            <a:r>
              <a:rPr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Cl+H</a:t>
            </a:r>
            <a:r>
              <a:rPr lang="en-US" altLang="zh-CN" sz="2800" b="1" baseline="-2500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7833" name="Text Box 9"/>
          <p:cNvSpPr txBox="1">
            <a:spLocks noChangeArrowheads="1"/>
          </p:cNvSpPr>
          <p:nvPr/>
        </p:nvSpPr>
        <p:spPr bwMode="auto">
          <a:xfrm>
            <a:off x="7094425" y="3592513"/>
            <a:ext cx="3009900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lang="en-US" altLang="zh-CN" sz="28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==H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7834" name="Text Box 10"/>
          <p:cNvSpPr txBox="1">
            <a:spLocks noChangeArrowheads="1"/>
          </p:cNvSpPr>
          <p:nvPr/>
        </p:nvSpPr>
        <p:spPr bwMode="auto">
          <a:xfrm>
            <a:off x="2169766" y="4359275"/>
            <a:ext cx="3782218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 b="1" dirty="0" err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KOH+HCl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==KCl+H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7835" name="Text Box 11"/>
          <p:cNvSpPr txBox="1">
            <a:spLocks noChangeArrowheads="1"/>
          </p:cNvSpPr>
          <p:nvPr/>
        </p:nvSpPr>
        <p:spPr bwMode="auto">
          <a:xfrm>
            <a:off x="7069025" y="4368800"/>
            <a:ext cx="3182937" cy="73723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lang="en-US" altLang="zh-CN" sz="28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==H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7847" name="Rectangle 2"/>
          <p:cNvSpPr>
            <a:spLocks noChangeArrowheads="1"/>
          </p:cNvSpPr>
          <p:nvPr/>
        </p:nvSpPr>
        <p:spPr bwMode="auto">
          <a:xfrm>
            <a:off x="1935050" y="3182938"/>
            <a:ext cx="173037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</a:pPr>
            <a:r>
              <a:rPr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</a:rPr>
              <a:t>【</a:t>
            </a:r>
            <a:r>
              <a:rPr lang="zh-CN" altLang="en-US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</a:rPr>
              <a:t>提示</a:t>
            </a:r>
            <a:r>
              <a:rPr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</a:rPr>
              <a:t>】</a:t>
            </a:r>
            <a:endParaRPr lang="en-US" altLang="zh-CN" sz="2800" b="1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思考与</a:t>
            </a:r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讨论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32" grpId="0"/>
      <p:bldP spid="77833" grpId="0"/>
      <p:bldP spid="77834" grpId="0"/>
      <p:bldP spid="77835" grpId="0"/>
      <p:bldP spid="77847" grpId="0"/>
      <p:bldP spid="3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69994" name="Text Box 10"/>
          <p:cNvSpPr txBox="1">
            <a:spLocks noChangeArrowheads="1"/>
          </p:cNvSpPr>
          <p:nvPr/>
        </p:nvSpPr>
        <p:spPr bwMode="auto">
          <a:xfrm>
            <a:off x="1541780" y="3292475"/>
            <a:ext cx="533241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SO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+2NaOH ==Na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SO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4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69995" name="Text Box 11"/>
          <p:cNvSpPr txBox="1">
            <a:spLocks noChangeArrowheads="1"/>
          </p:cNvSpPr>
          <p:nvPr/>
        </p:nvSpPr>
        <p:spPr bwMode="auto">
          <a:xfrm>
            <a:off x="7733348" y="3308350"/>
            <a:ext cx="3436937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lang="en-US" altLang="zh-CN" sz="28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==H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69996" name="Text Box 12"/>
          <p:cNvSpPr txBox="1">
            <a:spLocks noChangeArrowheads="1"/>
          </p:cNvSpPr>
          <p:nvPr/>
        </p:nvSpPr>
        <p:spPr bwMode="auto">
          <a:xfrm>
            <a:off x="1532255" y="4162425"/>
            <a:ext cx="5332413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2KOH+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SO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4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==2KNO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3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+2H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69997" name="Text Box 13"/>
          <p:cNvSpPr txBox="1">
            <a:spLocks noChangeArrowheads="1"/>
          </p:cNvSpPr>
          <p:nvPr/>
        </p:nvSpPr>
        <p:spPr bwMode="auto">
          <a:xfrm>
            <a:off x="7692073" y="4117975"/>
            <a:ext cx="3182937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-</a:t>
            </a:r>
            <a:r>
              <a:rPr lang="en-US" altLang="zh-CN" sz="2800" b="1" dirty="0" smtClean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+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 ==H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170004" name="Rectangle 2"/>
          <p:cNvSpPr>
            <a:spLocks noChangeArrowheads="1"/>
          </p:cNvSpPr>
          <p:nvPr/>
        </p:nvSpPr>
        <p:spPr bwMode="auto">
          <a:xfrm>
            <a:off x="1541780" y="2725738"/>
            <a:ext cx="1730375" cy="52197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 eaLnBrk="0" hangingPunct="0">
              <a:lnSpc>
                <a:spcPct val="100000"/>
              </a:lnSpc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</a:rPr>
              <a:t>【</a:t>
            </a:r>
            <a:r>
              <a:rPr lang="zh-CN" altLang="en-US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</a:rPr>
              <a:t>提示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</a:rPr>
              <a:t>】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ea typeface="微软雅黑" panose="020B0503020204020204" pitchFamily="34" charset="-122"/>
            </a:endParaRPr>
          </a:p>
        </p:txBody>
      </p:sp>
      <p:sp>
        <p:nvSpPr>
          <p:cNvPr id="16391" name="Text Box 22"/>
          <p:cNvSpPr txBox="1">
            <a:spLocks noChangeArrowheads="1"/>
          </p:cNvSpPr>
          <p:nvPr/>
        </p:nvSpPr>
        <p:spPr bwMode="auto">
          <a:xfrm>
            <a:off x="1541780" y="1220788"/>
            <a:ext cx="8002587" cy="1383665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>
            <a:spAutoFit/>
          </a:bodyPr>
          <a:p>
            <a:pPr algn="l">
              <a:lnSpc>
                <a:spcPct val="150000"/>
              </a:lnSpc>
              <a:spcBef>
                <a:spcPct val="50000"/>
              </a:spcBef>
            </a:pPr>
            <a:r>
              <a:rPr kumimoji="1" lang="en-US" alt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2.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请写出</a:t>
            </a:r>
            <a:r>
              <a:rPr kumimoji="1" 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硫酸和氢氧化钠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、氢氧化</a:t>
            </a:r>
            <a:r>
              <a:rPr kumimoji="1" lang="zh-CN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钾</a:t>
            </a:r>
            <a:r>
              <a:rPr kumimoji="1" lang="zh-CN" altLang="en-US" sz="2800" b="1" dirty="0"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rPr>
              <a:t>反应的化学方程式和离子方程式。</a:t>
            </a:r>
            <a:endParaRPr kumimoji="1" lang="zh-CN" sz="2800" b="1" dirty="0"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思考与讨论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994" grpId="0"/>
      <p:bldP spid="169995" grpId="0"/>
      <p:bldP spid="169996" grpId="0"/>
      <p:bldP spid="169997" grpId="0"/>
      <p:bldP spid="17000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Administrator\Desktop\121323232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3" y="0"/>
            <a:ext cx="12192001" cy="689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矩形 2"/>
          <p:cNvSpPr/>
          <p:nvPr/>
        </p:nvSpPr>
        <p:spPr>
          <a:xfrm flipH="1">
            <a:off x="-3" y="6525344"/>
            <a:ext cx="12195177" cy="36051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 flipH="1">
            <a:off x="-4" y="6596410"/>
            <a:ext cx="12195177" cy="28897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矩形 38"/>
          <p:cNvSpPr/>
          <p:nvPr/>
        </p:nvSpPr>
        <p:spPr>
          <a:xfrm>
            <a:off x="-385514" y="188640"/>
            <a:ext cx="1321614" cy="417113"/>
          </a:xfrm>
          <a:custGeom>
            <a:avLst/>
            <a:gdLst>
              <a:gd name="connsiteX0" fmla="*/ 0 w 7234098"/>
              <a:gd name="connsiteY0" fmla="*/ 0 h 2494550"/>
              <a:gd name="connsiteX1" fmla="*/ 7234098 w 7234098"/>
              <a:gd name="connsiteY1" fmla="*/ 0 h 2494550"/>
              <a:gd name="connsiteX2" fmla="*/ 7234098 w 7234098"/>
              <a:gd name="connsiteY2" fmla="*/ 2494550 h 2494550"/>
              <a:gd name="connsiteX3" fmla="*/ 0 w 7234098"/>
              <a:gd name="connsiteY3" fmla="*/ 2494550 h 2494550"/>
              <a:gd name="connsiteX4" fmla="*/ 0 w 7234098"/>
              <a:gd name="connsiteY4" fmla="*/ 0 h 2494550"/>
              <a:gd name="connsiteX0-1" fmla="*/ 0 w 7909959"/>
              <a:gd name="connsiteY0-2" fmla="*/ 13252 h 2507802"/>
              <a:gd name="connsiteX1-3" fmla="*/ 7909959 w 7909959"/>
              <a:gd name="connsiteY1-4" fmla="*/ 0 h 2507802"/>
              <a:gd name="connsiteX2-5" fmla="*/ 7234098 w 7909959"/>
              <a:gd name="connsiteY2-6" fmla="*/ 2507802 h 2507802"/>
              <a:gd name="connsiteX3-7" fmla="*/ 0 w 7909959"/>
              <a:gd name="connsiteY3-8" fmla="*/ 2507802 h 2507802"/>
              <a:gd name="connsiteX4-9" fmla="*/ 0 w 7909959"/>
              <a:gd name="connsiteY4-10" fmla="*/ 13252 h 2507802"/>
              <a:gd name="connsiteX0-11" fmla="*/ 0 w 7903924"/>
              <a:gd name="connsiteY0-12" fmla="*/ 0 h 2494550"/>
              <a:gd name="connsiteX1-13" fmla="*/ 7903924 w 7903924"/>
              <a:gd name="connsiteY1-14" fmla="*/ 1837 h 2494550"/>
              <a:gd name="connsiteX2-15" fmla="*/ 7234098 w 7903924"/>
              <a:gd name="connsiteY2-16" fmla="*/ 2494550 h 2494550"/>
              <a:gd name="connsiteX3-17" fmla="*/ 0 w 7903924"/>
              <a:gd name="connsiteY3-18" fmla="*/ 2494550 h 2494550"/>
              <a:gd name="connsiteX4-19" fmla="*/ 0 w 7903924"/>
              <a:gd name="connsiteY4-20" fmla="*/ 0 h 2494550"/>
            </a:gdLst>
            <a:ahLst/>
            <a:cxnLst>
              <a:cxn ang="0">
                <a:pos x="connsiteX0-1" y="connsiteY0-2"/>
              </a:cxn>
              <a:cxn ang="0">
                <a:pos x="connsiteX1-3" y="connsiteY1-4"/>
              </a:cxn>
              <a:cxn ang="0">
                <a:pos x="connsiteX2-5" y="connsiteY2-6"/>
              </a:cxn>
              <a:cxn ang="0">
                <a:pos x="connsiteX3-7" y="connsiteY3-8"/>
              </a:cxn>
              <a:cxn ang="0">
                <a:pos x="connsiteX4-9" y="connsiteY4-10"/>
              </a:cxn>
            </a:cxnLst>
            <a:rect l="l" t="t" r="r" b="b"/>
            <a:pathLst>
              <a:path w="7903924" h="2494550">
                <a:moveTo>
                  <a:pt x="0" y="0"/>
                </a:moveTo>
                <a:lnTo>
                  <a:pt x="7903924" y="1837"/>
                </a:lnTo>
                <a:lnTo>
                  <a:pt x="7234098" y="2494550"/>
                </a:lnTo>
                <a:lnTo>
                  <a:pt x="0" y="249455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4" name="矩形 73"/>
          <p:cNvSpPr/>
          <p:nvPr/>
        </p:nvSpPr>
        <p:spPr>
          <a:xfrm>
            <a:off x="-26035" y="621030"/>
            <a:ext cx="12241530" cy="431800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23" name="组合 22"/>
          <p:cNvGrpSpPr/>
          <p:nvPr/>
        </p:nvGrpSpPr>
        <p:grpSpPr>
          <a:xfrm>
            <a:off x="1426845" y="3642360"/>
            <a:ext cx="10377170" cy="2536190"/>
            <a:chOff x="1456" y="6527"/>
            <a:chExt cx="14298" cy="3994"/>
          </a:xfrm>
        </p:grpSpPr>
        <p:sp>
          <p:nvSpPr>
            <p:cNvPr id="216071" name="Text Box 7"/>
            <p:cNvSpPr txBox="1">
              <a:spLocks noChangeArrowheads="1"/>
            </p:cNvSpPr>
            <p:nvPr/>
          </p:nvSpPr>
          <p:spPr bwMode="auto">
            <a:xfrm>
              <a:off x="1456" y="6527"/>
              <a:ext cx="11970" cy="822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l">
                <a:lnSpc>
                  <a:spcPct val="100000"/>
                </a:lnSpc>
                <a:spcBef>
                  <a:spcPct val="50000"/>
                </a:spcBef>
              </a:pPr>
              <a:r>
                <a:rPr kumimoji="1"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1.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化学方程式不同，但离子方程式可以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相同</a:t>
              </a:r>
              <a:endParaRPr lang="zh-CN" altLang="en-US" sz="2800" b="1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216072" name="Text Box 8"/>
            <p:cNvSpPr txBox="1">
              <a:spLocks noChangeArrowheads="1"/>
            </p:cNvSpPr>
            <p:nvPr/>
          </p:nvSpPr>
          <p:spPr bwMode="auto">
            <a:xfrm>
              <a:off x="1456" y="7323"/>
              <a:ext cx="11145" cy="116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l">
                <a:lnSpc>
                  <a:spcPct val="150000"/>
                </a:lnSpc>
                <a:spcBef>
                  <a:spcPct val="50000"/>
                </a:spcBef>
              </a:pPr>
              <a:r>
                <a:rPr lang="en-US" altLang="zh-CN" sz="2800" b="1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2.</a:t>
              </a:r>
              <a:r>
                <a:rPr lang="zh-CN" altLang="en-US" sz="2800" b="1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中和反应的本质是：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H</a:t>
              </a:r>
              <a:r>
                <a:rPr lang="en-US" altLang="zh-CN" sz="2800" b="1" baseline="30000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+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+OH</a:t>
              </a:r>
              <a:r>
                <a:rPr lang="en-US" altLang="zh-CN" sz="2800" b="1" baseline="30000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- 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==H</a:t>
              </a:r>
              <a:r>
                <a:rPr lang="en-US" altLang="zh-CN" sz="2800" b="1" baseline="-25000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2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O</a:t>
              </a:r>
              <a:endParaRPr lang="en-US" altLang="zh-CN" sz="2800" b="1">
                <a:solidFill>
                  <a:srgbClr val="376092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  <p:sp>
          <p:nvSpPr>
            <p:cNvPr id="216073" name="Text Box 9"/>
            <p:cNvSpPr txBox="1">
              <a:spLocks noChangeArrowheads="1"/>
            </p:cNvSpPr>
            <p:nvPr/>
          </p:nvSpPr>
          <p:spPr bwMode="auto">
            <a:xfrm>
              <a:off x="1456" y="8342"/>
              <a:ext cx="14298" cy="2179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pPr algn="l">
                <a:lnSpc>
                  <a:spcPct val="15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3.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离子方程式的意义：离方程式不仅可以表示某一个具体的化学反应，而且还可以表示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同一类型</a:t>
              </a:r>
              <a:r>
                <a:rPr lang="zh-CN" altLang="en-US" sz="2800" b="1" dirty="0">
                  <a:solidFill>
                    <a:schemeClr val="tx1"/>
                  </a:solidFill>
                  <a:latin typeface="Times New Roman" panose="02020603050405020304" charset="0"/>
                  <a:ea typeface="微软雅黑" panose="020B0503020204020204" pitchFamily="34" charset="-122"/>
                  <a:cs typeface="Times New Roman" panose="02020603050405020304" charset="0"/>
                </a:rPr>
                <a:t>的离子反应</a:t>
              </a:r>
              <a:endParaRPr lang="zh-CN" altLang="en-US" sz="2800" b="1" dirty="0">
                <a:solidFill>
                  <a:schemeClr val="tx1"/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</a:endParaRPr>
            </a:p>
          </p:txBody>
        </p:sp>
      </p:grpSp>
      <p:grpSp>
        <p:nvGrpSpPr>
          <p:cNvPr id="9" name="组合 8"/>
          <p:cNvGrpSpPr/>
          <p:nvPr/>
        </p:nvGrpSpPr>
        <p:grpSpPr>
          <a:xfrm>
            <a:off x="1623695" y="1400175"/>
            <a:ext cx="5311775" cy="2419985"/>
            <a:chOff x="10620" y="344"/>
            <a:chExt cx="8398" cy="3811"/>
          </a:xfrm>
        </p:grpSpPr>
        <p:sp>
          <p:nvSpPr>
            <p:cNvPr id="169994" name="Text Box 10"/>
            <p:cNvSpPr txBox="1">
              <a:spLocks noChangeArrowheads="1"/>
            </p:cNvSpPr>
            <p:nvPr/>
          </p:nvSpPr>
          <p:spPr bwMode="auto">
            <a:xfrm>
              <a:off x="10620" y="344"/>
              <a:ext cx="8398" cy="1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l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H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SO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4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+2NaOH ==Na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SO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4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+2H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O</a:t>
              </a:r>
              <a:endPara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169996" name="Text Box 12"/>
            <p:cNvSpPr txBox="1">
              <a:spLocks noChangeArrowheads="1"/>
            </p:cNvSpPr>
            <p:nvPr/>
          </p:nvSpPr>
          <p:spPr bwMode="auto">
            <a:xfrm>
              <a:off x="10620" y="1138"/>
              <a:ext cx="8398" cy="1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spAutoFit/>
            </a:bodyPr>
            <a:p>
              <a:pPr algn="l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2KOH+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H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2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SO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4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==2KNO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3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+2H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O</a:t>
              </a:r>
              <a:endPara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77832" name="Text Box 8"/>
            <p:cNvSpPr txBox="1">
              <a:spLocks noChangeArrowheads="1"/>
            </p:cNvSpPr>
            <p:nvPr/>
          </p:nvSpPr>
          <p:spPr bwMode="auto">
            <a:xfrm>
              <a:off x="10620" y="1932"/>
              <a:ext cx="8398" cy="750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>
              <a:noAutofit/>
            </a:bodyPr>
            <a:p>
              <a:pPr indent="0" algn="l" fontAlgn="auto">
                <a:lnSpc>
                  <a:spcPct val="100000"/>
                </a:lnSpc>
                <a:spcBef>
                  <a:spcPts val="0"/>
                </a:spcBef>
              </a:pPr>
              <a:r>
                <a:rPr kumimoji="1"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NaOH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+HCl==</a:t>
              </a:r>
              <a:r>
                <a:rPr kumimoji="1"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  <a:sym typeface="+mn-ea"/>
                </a:rPr>
                <a:t>Na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Cl+H</a:t>
              </a:r>
              <a:r>
                <a:rPr lang="en-US" altLang="zh-CN" sz="2800" b="1" baseline="-2500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r>
                <a:rPr lang="en-US" altLang="zh-CN" sz="2800" b="1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O</a:t>
              </a:r>
              <a:endParaRPr lang="en-US" altLang="zh-CN" sz="2800" b="1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  <p:sp>
          <p:nvSpPr>
            <p:cNvPr id="77834" name="Text Box 10"/>
            <p:cNvSpPr txBox="1">
              <a:spLocks noChangeArrowheads="1"/>
            </p:cNvSpPr>
            <p:nvPr/>
          </p:nvSpPr>
          <p:spPr bwMode="auto">
            <a:xfrm>
              <a:off x="10620" y="2654"/>
              <a:ext cx="5956" cy="1501"/>
            </a:xfrm>
            <a:prstGeom prst="rect">
              <a:avLst/>
            </a:prstGeom>
            <a:noFill/>
            <a:ln w="9525">
              <a:noFill/>
              <a:miter lim="800000"/>
            </a:ln>
          </p:spPr>
          <p:txBody>
            <a:bodyPr wrap="square">
              <a:spAutoFit/>
            </a:bodyPr>
            <a:p>
              <a:pPr algn="l">
                <a:lnSpc>
                  <a:spcPct val="100000"/>
                </a:lnSpc>
                <a:spcBef>
                  <a:spcPct val="50000"/>
                </a:spcBef>
              </a:pPr>
              <a:r>
                <a:rPr lang="en-US" altLang="zh-CN" sz="2800" b="1" dirty="0" err="1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KOH+HCl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==KCl+H</a:t>
              </a:r>
              <a:r>
                <a:rPr lang="en-US" altLang="zh-CN" sz="2800" b="1" baseline="-25000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2</a:t>
              </a:r>
              <a:r>
                <a:rPr lang="en-US" altLang="zh-CN" sz="2800" b="1" dirty="0">
                  <a:solidFill>
                    <a:srgbClr val="376092"/>
                  </a:solidFill>
                  <a:latin typeface="Times New Roman" panose="02020603050405020304" charset="0"/>
                  <a:cs typeface="Times New Roman" panose="02020603050405020304" charset="0"/>
                </a:rPr>
                <a:t>O</a:t>
              </a:r>
              <a:endPara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</a:endParaRPr>
            </a:p>
          </p:txBody>
        </p:sp>
      </p:grpSp>
      <p:sp>
        <p:nvSpPr>
          <p:cNvPr id="10" name="右箭头 9"/>
          <p:cNvSpPr/>
          <p:nvPr/>
        </p:nvSpPr>
        <p:spPr>
          <a:xfrm>
            <a:off x="6827520" y="2070735"/>
            <a:ext cx="708660" cy="428625"/>
          </a:xfrm>
          <a:prstGeom prst="rightArrow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lumMod val="75000"/>
            </a:schemeClr>
          </a:lnRef>
          <a:fillRef idx="1">
            <a:schemeClr val="accent1"/>
          </a:fillRef>
          <a:effectRef idx="0">
            <a:srgbClr val="FFFFFF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>
              <a:solidFill>
                <a:srgbClr val="376092"/>
              </a:solidFill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7597775" y="1977390"/>
            <a:ext cx="3044190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-</a:t>
            </a:r>
            <a:r>
              <a:rPr lang="en-US" altLang="zh-CN" sz="2800" b="1" dirty="0" smtClean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+H</a:t>
            </a:r>
            <a:r>
              <a:rPr lang="en-US" altLang="zh-CN" sz="2800" b="1" baseline="30000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+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 ==H</a:t>
            </a:r>
            <a:r>
              <a:rPr lang="en-US" altLang="zh-CN" sz="2800" b="1" baseline="-25000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2</a:t>
            </a:r>
            <a:r>
              <a:rPr lang="en-US" altLang="zh-CN" sz="2800" b="1" dirty="0">
                <a:solidFill>
                  <a:srgbClr val="376092"/>
                </a:solidFill>
                <a:latin typeface="Times New Roman" panose="02020603050405020304" charset="0"/>
                <a:cs typeface="Times New Roman" panose="02020603050405020304" charset="0"/>
                <a:sym typeface="+mn-ea"/>
              </a:rPr>
              <a:t>O</a:t>
            </a:r>
            <a:endParaRPr lang="en-US" altLang="zh-CN" sz="2800" b="1" dirty="0">
              <a:solidFill>
                <a:srgbClr val="376092"/>
              </a:solidFill>
              <a:latin typeface="Times New Roman" panose="02020603050405020304" charset="0"/>
              <a:cs typeface="Times New Roman" panose="02020603050405020304" charset="0"/>
              <a:sym typeface="+mn-ea"/>
            </a:endParaRPr>
          </a:p>
        </p:txBody>
      </p:sp>
      <p:sp>
        <p:nvSpPr>
          <p:cNvPr id="33" name="文本框 9"/>
          <p:cNvSpPr txBox="1"/>
          <p:nvPr/>
        </p:nvSpPr>
        <p:spPr>
          <a:xfrm>
            <a:off x="982345" y="188595"/>
            <a:ext cx="4212590" cy="37592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p>
            <a:pPr marL="0" lvl="1"/>
            <a:r>
              <a:rPr lang="zh-CN" altLang="en-US" sz="20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charset="0"/>
                <a:ea typeface="微软雅黑" panose="020B0503020204020204" pitchFamily="34" charset="-122"/>
                <a:cs typeface="Times New Roman" panose="02020603050405020304" charset="0"/>
                <a:sym typeface="+mn-ea"/>
              </a:rPr>
              <a:t>归纳总结</a:t>
            </a:r>
            <a:endParaRPr lang="zh-CN" altLang="en-US" sz="2000" b="1" dirty="0">
              <a:solidFill>
                <a:schemeClr val="accent1">
                  <a:lumMod val="75000"/>
                </a:schemeClr>
              </a:solidFill>
              <a:latin typeface="Times New Roman" panose="02020603050405020304" charset="0"/>
              <a:ea typeface="微软雅黑" panose="020B0503020204020204" pitchFamily="34" charset="-122"/>
              <a:cs typeface="Times New Roman" panose="02020603050405020304" charset="0"/>
              <a:sym typeface="+mn-ea"/>
            </a:endParaRPr>
          </a:p>
        </p:txBody>
      </p:sp>
    </p:spTree>
  </p:cSld>
  <p:clrMapOvr>
    <a:masterClrMapping/>
  </p:clrMapOvr>
  <p:transition spd="slow">
    <p:pull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commondata" val="eyJoZGlkIjoiY2Y5NDJjN2MyMmQ1OTgwNTE2MTFkODRlMmVmODEyOGQifQ=="/>
</p:tagLst>
</file>

<file path=ppt/theme/theme1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2023</Words>
  <Application>WPS 演示</Application>
  <PresentationFormat>自定义</PresentationFormat>
  <Paragraphs>187</Paragraphs>
  <Slides>15</Slides>
  <Notes>32</Notes>
  <HiddenSlides>0</HiddenSlides>
  <MMClips>0</MMClips>
  <ScaleCrop>false</ScaleCrop>
  <HeadingPairs>
    <vt:vector size="6" baseType="variant">
      <vt:variant>
        <vt:lpstr>已用的字体</vt:lpstr>
      </vt:variant>
      <vt:variant>
        <vt:i4>31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48" baseType="lpstr">
      <vt:lpstr>Arial</vt:lpstr>
      <vt:lpstr>宋体</vt:lpstr>
      <vt:lpstr>Wingdings</vt:lpstr>
      <vt:lpstr>微软雅黑</vt:lpstr>
      <vt:lpstr>方正兰亭黑_GBK</vt:lpstr>
      <vt:lpstr>黑体</vt:lpstr>
      <vt:lpstr>仿宋_GB2312</vt:lpstr>
      <vt:lpstr>方正兰亭超细黑简体</vt:lpstr>
      <vt:lpstr>仿宋</vt:lpstr>
      <vt:lpstr>Arial Narrow</vt:lpstr>
      <vt:lpstr>Arial Unicode MS</vt:lpstr>
      <vt:lpstr>Calibri</vt:lpstr>
      <vt:lpstr>Impact MT Std</vt:lpstr>
      <vt:lpstr>Open Sans</vt:lpstr>
      <vt:lpstr>Gill Sans</vt:lpstr>
      <vt:lpstr>Segoe UI</vt:lpstr>
      <vt:lpstr>Arial Unicode MS</vt:lpstr>
      <vt:lpstr>Lato Light</vt:lpstr>
      <vt:lpstr>Segoe Print</vt:lpstr>
      <vt:lpstr>Gill Sans MT</vt:lpstr>
      <vt:lpstr>Times New Roman</vt:lpstr>
      <vt:lpstr>Algerian</vt:lpstr>
      <vt:lpstr>华文楷体</vt:lpstr>
      <vt:lpstr>zuoyeFont_mathFont</vt:lpstr>
      <vt:lpstr>方正综艺简体</vt:lpstr>
      <vt:lpstr>Garamond</vt:lpstr>
      <vt:lpstr>楷体_GB2312</vt:lpstr>
      <vt:lpstr>新宋体</vt:lpstr>
      <vt:lpstr>Franklin Gothic Book</vt:lpstr>
      <vt:lpstr>Tahoma</vt:lpstr>
      <vt:lpstr>华文隶书</vt:lpstr>
      <vt:lpstr>第一PPT，www.1ppt.com</vt:lpstr>
      <vt:lpstr>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第一PPT，www.1ppt.com</Company>
  <LinksUpToDate>false</LinksUpToDate>
  <SharedDoc>false</SharedDoc>
  <HyperlinksChanged>false</HyperlinksChanged>
  <AppVersion>14.0000</AppVersion>
  <Manager>第一PPT</Manager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大学生职业规划</dc:title>
  <dc:creator>第一PPT</dc:creator>
  <cp:keywords>www.1ppt.com</cp:keywords>
  <dc:description>www.1ppt.com</dc:description>
  <cp:lastModifiedBy>LEAF</cp:lastModifiedBy>
  <cp:revision>18</cp:revision>
  <dcterms:created xsi:type="dcterms:W3CDTF">2016-05-04T11:42:00Z</dcterms:created>
  <dcterms:modified xsi:type="dcterms:W3CDTF">2024-11-10T13:31:34Z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2052-12.1.0.18608</vt:lpwstr>
  </property>
  <property fmtid="{D5CDD505-2E9C-101B-9397-08002B2CF9AE}" pid="3" name="ICV">
    <vt:lpwstr>3D9F68C14B7A4107A6C03FB33F5C711A_13</vt:lpwstr>
  </property>
</Properties>
</file>